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145705988" r:id="rId2"/>
    <p:sldId id="4221" r:id="rId3"/>
    <p:sldId id="2145706014" r:id="rId4"/>
    <p:sldId id="2145706004" r:id="rId5"/>
    <p:sldId id="2145705994" r:id="rId6"/>
    <p:sldId id="2145706009" r:id="rId7"/>
    <p:sldId id="2145705993" r:id="rId8"/>
    <p:sldId id="2145705996" r:id="rId9"/>
    <p:sldId id="2145706010" r:id="rId10"/>
    <p:sldId id="2145706008" r:id="rId11"/>
    <p:sldId id="2145705997" r:id="rId12"/>
    <p:sldId id="2145706006" r:id="rId13"/>
    <p:sldId id="2145706007" r:id="rId14"/>
    <p:sldId id="2145705998" r:id="rId15"/>
    <p:sldId id="2145705999" r:id="rId16"/>
    <p:sldId id="2145706000" r:id="rId17"/>
    <p:sldId id="2145706011" r:id="rId18"/>
    <p:sldId id="2145706012" r:id="rId19"/>
    <p:sldId id="2145706013" r:id="rId20"/>
    <p:sldId id="2145706003" r:id="rId21"/>
    <p:sldId id="2145706002" r:id="rId22"/>
    <p:sldId id="2145706001" r:id="rId23"/>
    <p:sldId id="4222" r:id="rId24"/>
    <p:sldId id="2145706015" r:id="rId25"/>
  </p:sldIdLst>
  <p:sldSz cx="12192000" cy="6858000"/>
  <p:notesSz cx="6858000" cy="9144000"/>
  <p:defaultText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5B8C13-F97C-044B-A7EC-5415C097CFF0}" v="96" dt="2024-08-08T03:00:58.0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2"/>
  </p:normalViewPr>
  <p:slideViewPr>
    <p:cSldViewPr snapToGrid="0">
      <p:cViewPr>
        <p:scale>
          <a:sx n="110" d="100"/>
          <a:sy n="110" d="100"/>
        </p:scale>
        <p:origin x="536"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554748-BC74-854E-AFB3-4C73864981BD}" type="datetimeFigureOut">
              <a:rPr lang="en-KE" smtClean="0"/>
              <a:t>07/08/2024</a:t>
            </a:fld>
            <a:endParaRPr lang="en-K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F4EAC5-4138-EE47-A6C1-9166F641A8B7}" type="slidenum">
              <a:rPr lang="en-KE" smtClean="0"/>
              <a:t>‹#›</a:t>
            </a:fld>
            <a:endParaRPr lang="en-KE"/>
          </a:p>
        </p:txBody>
      </p:sp>
    </p:spTree>
    <p:extLst>
      <p:ext uri="{BB962C8B-B14F-4D97-AF65-F5344CB8AC3E}">
        <p14:creationId xmlns:p14="http://schemas.microsoft.com/office/powerpoint/2010/main" val="3755283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6CCED63F-B2B0-CC45-BA71-555E9FCDB9B9}" type="slidenum">
              <a:rPr lang="en-KE" smtClean="0"/>
              <a:t>1</a:t>
            </a:fld>
            <a:endParaRPr lang="en-KE"/>
          </a:p>
        </p:txBody>
      </p:sp>
    </p:spTree>
    <p:extLst>
      <p:ext uri="{BB962C8B-B14F-4D97-AF65-F5344CB8AC3E}">
        <p14:creationId xmlns:p14="http://schemas.microsoft.com/office/powerpoint/2010/main" val="8765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Times"/>
              </a:rPr>
              <a:t>charcoal is the main fuel in most Somali households. These uses create a strong demand. The once majestic acacias and other trees that graced the rangelands have almost disappeared due to the ravages </a:t>
            </a:r>
            <a:r>
              <a:rPr lang="en-GB" dirty="0" err="1">
                <a:effectLst/>
                <a:latin typeface="Times"/>
              </a:rPr>
              <a:t>ofcharcoal</a:t>
            </a:r>
            <a:r>
              <a:rPr lang="en-GB" dirty="0">
                <a:effectLst/>
                <a:latin typeface="Times"/>
              </a:rPr>
              <a:t> production.</a:t>
            </a:r>
          </a:p>
          <a:p>
            <a:r>
              <a:rPr lang="en-GB" dirty="0">
                <a:effectLst/>
                <a:latin typeface="Times"/>
              </a:rPr>
              <a:t>Wild tree, fruits,</a:t>
            </a:r>
          </a:p>
          <a:p>
            <a:r>
              <a:rPr lang="en-GB" dirty="0">
                <a:effectLst/>
                <a:latin typeface="Times"/>
              </a:rPr>
              <a:t>food and medicine (</a:t>
            </a:r>
            <a:r>
              <a:rPr lang="en-GB" dirty="0" err="1">
                <a:effectLst/>
                <a:latin typeface="Times"/>
              </a:rPr>
              <a:t>eg</a:t>
            </a:r>
            <a:r>
              <a:rPr lang="en-GB" dirty="0">
                <a:effectLst/>
                <a:latin typeface="Times"/>
              </a:rPr>
              <a:t> </a:t>
            </a:r>
            <a:r>
              <a:rPr lang="en-GB" dirty="0" err="1">
                <a:effectLst/>
                <a:latin typeface="Times"/>
              </a:rPr>
              <a:t>Zizyphus</a:t>
            </a:r>
            <a:r>
              <a:rPr lang="en-GB" dirty="0">
                <a:effectLst/>
                <a:latin typeface="Times"/>
              </a:rPr>
              <a:t> </a:t>
            </a:r>
            <a:r>
              <a:rPr lang="en-GB" dirty="0" err="1">
                <a:effectLst/>
                <a:latin typeface="Times"/>
              </a:rPr>
              <a:t>mauritiana</a:t>
            </a:r>
            <a:r>
              <a:rPr lang="en-GB" dirty="0">
                <a:effectLst/>
                <a:latin typeface="Times"/>
              </a:rPr>
              <a:t>, </a:t>
            </a:r>
            <a:r>
              <a:rPr lang="en-GB" dirty="0" err="1">
                <a:effectLst/>
                <a:latin typeface="Times"/>
              </a:rPr>
              <a:t>Boscia</a:t>
            </a:r>
            <a:r>
              <a:rPr lang="en-GB" dirty="0">
                <a:effectLst/>
                <a:latin typeface="Times"/>
              </a:rPr>
              <a:t> coriacea, Cardia sinensis, Balanites </a:t>
            </a:r>
            <a:r>
              <a:rPr lang="en-GB" dirty="0" err="1">
                <a:effectLst/>
                <a:latin typeface="Times"/>
              </a:rPr>
              <a:t>spp</a:t>
            </a:r>
            <a:r>
              <a:rPr lang="en-GB" dirty="0">
                <a:effectLst/>
                <a:latin typeface="Times"/>
              </a:rPr>
              <a:t>, </a:t>
            </a:r>
            <a:r>
              <a:rPr lang="en-GB" dirty="0" err="1">
                <a:effectLst/>
                <a:latin typeface="Times"/>
              </a:rPr>
              <a:t>Dobera</a:t>
            </a:r>
            <a:r>
              <a:rPr lang="en-GB" dirty="0">
                <a:effectLst/>
                <a:latin typeface="Times"/>
              </a:rPr>
              <a:t> </a:t>
            </a:r>
            <a:r>
              <a:rPr lang="en-GB" dirty="0" err="1">
                <a:effectLst/>
                <a:latin typeface="Times"/>
              </a:rPr>
              <a:t>grabra</a:t>
            </a:r>
            <a:endParaRPr lang="en-GB" dirty="0">
              <a:effectLst/>
              <a:latin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Times"/>
            </a:endParaRPr>
          </a:p>
          <a:p>
            <a:endParaRPr lang="en-KE" dirty="0"/>
          </a:p>
        </p:txBody>
      </p:sp>
      <p:sp>
        <p:nvSpPr>
          <p:cNvPr id="4" name="Slide Number Placeholder 3"/>
          <p:cNvSpPr>
            <a:spLocks noGrp="1"/>
          </p:cNvSpPr>
          <p:nvPr>
            <p:ph type="sldNum" sz="quarter" idx="5"/>
          </p:nvPr>
        </p:nvSpPr>
        <p:spPr/>
        <p:txBody>
          <a:bodyPr/>
          <a:lstStyle/>
          <a:p>
            <a:fld id="{F2F4EAC5-4138-EE47-A6C1-9166F641A8B7}" type="slidenum">
              <a:rPr lang="en-KE" smtClean="0"/>
              <a:t>4</a:t>
            </a:fld>
            <a:endParaRPr lang="en-KE"/>
          </a:p>
        </p:txBody>
      </p:sp>
    </p:spTree>
    <p:extLst>
      <p:ext uri="{BB962C8B-B14F-4D97-AF65-F5344CB8AC3E}">
        <p14:creationId xmlns:p14="http://schemas.microsoft.com/office/powerpoint/2010/main" val="3071024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Increases access to harvested products (shea and Nere fruits, firewood, </a:t>
            </a:r>
            <a:r>
              <a:rPr lang="en-GB" dirty="0" err="1">
                <a:effectLst/>
                <a:latin typeface="Helvetica" pitchFamily="2" charset="0"/>
              </a:rPr>
              <a:t>e.t.c</a:t>
            </a:r>
            <a:r>
              <a:rPr lang="en-GB" dirty="0">
                <a:effectLst/>
                <a:latin typeface="Helvetica" pitchFamily="2" charset="0"/>
              </a:rPr>
              <a:t>.);</a:t>
            </a:r>
          </a:p>
          <a:p>
            <a:r>
              <a:rPr lang="en-GB" dirty="0">
                <a:effectLst/>
                <a:latin typeface="Helvetica" pitchFamily="2" charset="0"/>
              </a:rPr>
              <a:t>Creates natural habitats for birds and animals thus promoting biodiversity restoration;</a:t>
            </a:r>
          </a:p>
          <a:p>
            <a:r>
              <a:rPr lang="en-GB" dirty="0">
                <a:effectLst/>
                <a:latin typeface="Helvetica" pitchFamily="2" charset="0"/>
              </a:rPr>
              <a:t>Promotes tree diversity and as a result improves honey production through the return of bees;</a:t>
            </a:r>
          </a:p>
          <a:p>
            <a:r>
              <a:rPr lang="en-GB" dirty="0">
                <a:effectLst/>
                <a:latin typeface="Helvetica" pitchFamily="2" charset="0"/>
              </a:rPr>
              <a:t>Increases food and nutrition security</a:t>
            </a:r>
          </a:p>
          <a:p>
            <a:r>
              <a:rPr lang="en-GB" dirty="0">
                <a:effectLst/>
                <a:latin typeface="Helvetica" pitchFamily="2" charset="0"/>
              </a:rPr>
              <a:t>Improves quality of life: less wind and dust, more shade;</a:t>
            </a:r>
          </a:p>
          <a:p>
            <a:r>
              <a:rPr lang="en-GB" dirty="0">
                <a:effectLst/>
                <a:latin typeface="Helvetica" pitchFamily="2" charset="0"/>
              </a:rPr>
              <a:t>Development of meeting places or public spaces</a:t>
            </a:r>
          </a:p>
          <a:p>
            <a:r>
              <a:rPr lang="en-GB" dirty="0">
                <a:effectLst/>
                <a:latin typeface="Helvetica" pitchFamily="2" charset="0"/>
              </a:rPr>
              <a:t>Reduces rural and land tenure conflicts</a:t>
            </a:r>
          </a:p>
          <a:p>
            <a:endParaRPr lang="en-GB" dirty="0">
              <a:effectLst/>
              <a:latin typeface="Helvetica" pitchFamily="2" charset="0"/>
            </a:endParaRPr>
          </a:p>
          <a:p>
            <a:endParaRPr lang="en-KE" dirty="0"/>
          </a:p>
        </p:txBody>
      </p:sp>
      <p:sp>
        <p:nvSpPr>
          <p:cNvPr id="4" name="Slide Number Placeholder 3"/>
          <p:cNvSpPr>
            <a:spLocks noGrp="1"/>
          </p:cNvSpPr>
          <p:nvPr>
            <p:ph type="sldNum" sz="quarter" idx="5"/>
          </p:nvPr>
        </p:nvSpPr>
        <p:spPr/>
        <p:txBody>
          <a:bodyPr/>
          <a:lstStyle/>
          <a:p>
            <a:fld id="{F2F4EAC5-4138-EE47-A6C1-9166F641A8B7}" type="slidenum">
              <a:rPr lang="en-KE" smtClean="0"/>
              <a:t>5</a:t>
            </a:fld>
            <a:endParaRPr lang="en-KE"/>
          </a:p>
        </p:txBody>
      </p:sp>
    </p:spTree>
    <p:extLst>
      <p:ext uri="{BB962C8B-B14F-4D97-AF65-F5344CB8AC3E}">
        <p14:creationId xmlns:p14="http://schemas.microsoft.com/office/powerpoint/2010/main" val="636978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On the other hand, FMNR can be a quick, simple and secure method, through protecting and nurturing naturally occurring seedlings, or shoots from living stumps</a:t>
            </a:r>
            <a:endParaRPr lang="en-KE" dirty="0"/>
          </a:p>
        </p:txBody>
      </p:sp>
      <p:sp>
        <p:nvSpPr>
          <p:cNvPr id="4" name="Slide Number Placeholder 3"/>
          <p:cNvSpPr>
            <a:spLocks noGrp="1"/>
          </p:cNvSpPr>
          <p:nvPr>
            <p:ph type="sldNum" sz="quarter" idx="5"/>
          </p:nvPr>
        </p:nvSpPr>
        <p:spPr/>
        <p:txBody>
          <a:bodyPr/>
          <a:lstStyle/>
          <a:p>
            <a:fld id="{F2F4EAC5-4138-EE47-A6C1-9166F641A8B7}" type="slidenum">
              <a:rPr lang="en-KE" smtClean="0"/>
              <a:t>6</a:t>
            </a:fld>
            <a:endParaRPr lang="en-KE"/>
          </a:p>
        </p:txBody>
      </p:sp>
    </p:spTree>
    <p:extLst>
      <p:ext uri="{BB962C8B-B14F-4D97-AF65-F5344CB8AC3E}">
        <p14:creationId xmlns:p14="http://schemas.microsoft.com/office/powerpoint/2010/main" val="2508140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F2F4EAC5-4138-EE47-A6C1-9166F641A8B7}" type="slidenum">
              <a:rPr lang="en-KE" smtClean="0"/>
              <a:t>7</a:t>
            </a:fld>
            <a:endParaRPr lang="en-KE"/>
          </a:p>
        </p:txBody>
      </p:sp>
    </p:spTree>
    <p:extLst>
      <p:ext uri="{BB962C8B-B14F-4D97-AF65-F5344CB8AC3E}">
        <p14:creationId xmlns:p14="http://schemas.microsoft.com/office/powerpoint/2010/main" val="3396229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pitchFamily="2" charset="0"/>
              </a:rPr>
              <a:t>This  increases the success of reseeding with suitable fast-colonizing grass species. Grass reseeding is encouraged to hasten restoration of pasture, which can then be cut and fed to livestock off-site or sold to other livestock keepers. Reseeding can use native grass species or other high-value and fast-growing pasture varieties such as Africa fox tail grass </a:t>
            </a:r>
          </a:p>
          <a:p>
            <a:endParaRPr lang="en-KE" dirty="0"/>
          </a:p>
        </p:txBody>
      </p:sp>
      <p:sp>
        <p:nvSpPr>
          <p:cNvPr id="4" name="Slide Number Placeholder 3"/>
          <p:cNvSpPr>
            <a:spLocks noGrp="1"/>
          </p:cNvSpPr>
          <p:nvPr>
            <p:ph type="sldNum" sz="quarter" idx="5"/>
          </p:nvPr>
        </p:nvSpPr>
        <p:spPr/>
        <p:txBody>
          <a:bodyPr/>
          <a:lstStyle/>
          <a:p>
            <a:fld id="{F2F4EAC5-4138-EE47-A6C1-9166F641A8B7}" type="slidenum">
              <a:rPr lang="en-KE" smtClean="0"/>
              <a:t>20</a:t>
            </a:fld>
            <a:endParaRPr lang="en-KE"/>
          </a:p>
        </p:txBody>
      </p:sp>
    </p:spTree>
    <p:extLst>
      <p:ext uri="{BB962C8B-B14F-4D97-AF65-F5344CB8AC3E}">
        <p14:creationId xmlns:p14="http://schemas.microsoft.com/office/powerpoint/2010/main" val="62546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9D13-1AD7-1BED-843A-690D8FF82EC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KE"/>
          </a:p>
        </p:txBody>
      </p:sp>
      <p:sp>
        <p:nvSpPr>
          <p:cNvPr id="3" name="Subtitle 2">
            <a:extLst>
              <a:ext uri="{FF2B5EF4-FFF2-40B4-BE49-F238E27FC236}">
                <a16:creationId xmlns:a16="http://schemas.microsoft.com/office/drawing/2014/main" id="{B47D9FF4-C57E-DD16-ED44-D330DC475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KE"/>
          </a:p>
        </p:txBody>
      </p:sp>
      <p:sp>
        <p:nvSpPr>
          <p:cNvPr id="4" name="Date Placeholder 3">
            <a:extLst>
              <a:ext uri="{FF2B5EF4-FFF2-40B4-BE49-F238E27FC236}">
                <a16:creationId xmlns:a16="http://schemas.microsoft.com/office/drawing/2014/main" id="{193B9ECC-B550-EB49-142B-2E2C4542CD8A}"/>
              </a:ext>
            </a:extLst>
          </p:cNvPr>
          <p:cNvSpPr>
            <a:spLocks noGrp="1"/>
          </p:cNvSpPr>
          <p:nvPr>
            <p:ph type="dt" sz="half" idx="10"/>
          </p:nvPr>
        </p:nvSpPr>
        <p:spPr/>
        <p:txBody>
          <a:bodyPr/>
          <a:lstStyle/>
          <a:p>
            <a:fld id="{4FD63BBF-32CE-2E4C-AE6C-85CE6DE46A08}" type="datetimeFigureOut">
              <a:rPr lang="en-KE" smtClean="0"/>
              <a:t>07/08/2024</a:t>
            </a:fld>
            <a:endParaRPr lang="en-KE"/>
          </a:p>
        </p:txBody>
      </p:sp>
      <p:sp>
        <p:nvSpPr>
          <p:cNvPr id="5" name="Footer Placeholder 4">
            <a:extLst>
              <a:ext uri="{FF2B5EF4-FFF2-40B4-BE49-F238E27FC236}">
                <a16:creationId xmlns:a16="http://schemas.microsoft.com/office/drawing/2014/main" id="{82CA6666-72FE-A17D-7E47-E68CEEE780B0}"/>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F5668302-6001-B79C-10B8-506FFEEF1FE2}"/>
              </a:ext>
            </a:extLst>
          </p:cNvPr>
          <p:cNvSpPr>
            <a:spLocks noGrp="1"/>
          </p:cNvSpPr>
          <p:nvPr>
            <p:ph type="sldNum" sz="quarter" idx="12"/>
          </p:nvPr>
        </p:nvSpPr>
        <p:spPr/>
        <p:txBody>
          <a:bodyPr/>
          <a:lstStyle/>
          <a:p>
            <a:fld id="{004E2CC7-F979-D541-85DA-45CCA5EFF893}" type="slidenum">
              <a:rPr lang="en-KE" smtClean="0"/>
              <a:t>‹#›</a:t>
            </a:fld>
            <a:endParaRPr lang="en-KE"/>
          </a:p>
        </p:txBody>
      </p:sp>
    </p:spTree>
    <p:extLst>
      <p:ext uri="{BB962C8B-B14F-4D97-AF65-F5344CB8AC3E}">
        <p14:creationId xmlns:p14="http://schemas.microsoft.com/office/powerpoint/2010/main" val="2096381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58A0-521C-2064-E968-13166DBA1F57}"/>
              </a:ext>
            </a:extLst>
          </p:cNvPr>
          <p:cNvSpPr>
            <a:spLocks noGrp="1"/>
          </p:cNvSpPr>
          <p:nvPr>
            <p:ph type="title"/>
          </p:nvPr>
        </p:nvSpPr>
        <p:spPr/>
        <p:txBody>
          <a:bodyPr/>
          <a:lstStyle/>
          <a:p>
            <a:r>
              <a:rPr lang="en-GB"/>
              <a:t>Click to edit Master title style</a:t>
            </a:r>
            <a:endParaRPr lang="en-KE"/>
          </a:p>
        </p:txBody>
      </p:sp>
      <p:sp>
        <p:nvSpPr>
          <p:cNvPr id="3" name="Vertical Text Placeholder 2">
            <a:extLst>
              <a:ext uri="{FF2B5EF4-FFF2-40B4-BE49-F238E27FC236}">
                <a16:creationId xmlns:a16="http://schemas.microsoft.com/office/drawing/2014/main" id="{1C6F277D-BE7B-9707-F5EC-F1D4E5B9DBC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4A9C8AD0-CEF4-B0AC-19DC-8CE10B7055E1}"/>
              </a:ext>
            </a:extLst>
          </p:cNvPr>
          <p:cNvSpPr>
            <a:spLocks noGrp="1"/>
          </p:cNvSpPr>
          <p:nvPr>
            <p:ph type="dt" sz="half" idx="10"/>
          </p:nvPr>
        </p:nvSpPr>
        <p:spPr/>
        <p:txBody>
          <a:bodyPr/>
          <a:lstStyle/>
          <a:p>
            <a:fld id="{4FD63BBF-32CE-2E4C-AE6C-85CE6DE46A08}" type="datetimeFigureOut">
              <a:rPr lang="en-KE" smtClean="0"/>
              <a:t>07/08/2024</a:t>
            </a:fld>
            <a:endParaRPr lang="en-KE"/>
          </a:p>
        </p:txBody>
      </p:sp>
      <p:sp>
        <p:nvSpPr>
          <p:cNvPr id="5" name="Footer Placeholder 4">
            <a:extLst>
              <a:ext uri="{FF2B5EF4-FFF2-40B4-BE49-F238E27FC236}">
                <a16:creationId xmlns:a16="http://schemas.microsoft.com/office/drawing/2014/main" id="{B069C6A7-8353-770F-92C5-BC6B95747CE5}"/>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44256A5F-134A-EF70-18C0-0743C781CADB}"/>
              </a:ext>
            </a:extLst>
          </p:cNvPr>
          <p:cNvSpPr>
            <a:spLocks noGrp="1"/>
          </p:cNvSpPr>
          <p:nvPr>
            <p:ph type="sldNum" sz="quarter" idx="12"/>
          </p:nvPr>
        </p:nvSpPr>
        <p:spPr/>
        <p:txBody>
          <a:bodyPr/>
          <a:lstStyle/>
          <a:p>
            <a:fld id="{004E2CC7-F979-D541-85DA-45CCA5EFF893}" type="slidenum">
              <a:rPr lang="en-KE" smtClean="0"/>
              <a:t>‹#›</a:t>
            </a:fld>
            <a:endParaRPr lang="en-KE"/>
          </a:p>
        </p:txBody>
      </p:sp>
    </p:spTree>
    <p:extLst>
      <p:ext uri="{BB962C8B-B14F-4D97-AF65-F5344CB8AC3E}">
        <p14:creationId xmlns:p14="http://schemas.microsoft.com/office/powerpoint/2010/main" val="19508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1EC1D3-6995-BFA6-3BE1-FB066B9F0AD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KE"/>
          </a:p>
        </p:txBody>
      </p:sp>
      <p:sp>
        <p:nvSpPr>
          <p:cNvPr id="3" name="Vertical Text Placeholder 2">
            <a:extLst>
              <a:ext uri="{FF2B5EF4-FFF2-40B4-BE49-F238E27FC236}">
                <a16:creationId xmlns:a16="http://schemas.microsoft.com/office/drawing/2014/main" id="{E6369EBF-5721-5BE8-1A72-AA5239FBE4B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FF19BD7E-3A22-DB66-DECF-4D7CF91E4524}"/>
              </a:ext>
            </a:extLst>
          </p:cNvPr>
          <p:cNvSpPr>
            <a:spLocks noGrp="1"/>
          </p:cNvSpPr>
          <p:nvPr>
            <p:ph type="dt" sz="half" idx="10"/>
          </p:nvPr>
        </p:nvSpPr>
        <p:spPr/>
        <p:txBody>
          <a:bodyPr/>
          <a:lstStyle/>
          <a:p>
            <a:fld id="{4FD63BBF-32CE-2E4C-AE6C-85CE6DE46A08}" type="datetimeFigureOut">
              <a:rPr lang="en-KE" smtClean="0"/>
              <a:t>07/08/2024</a:t>
            </a:fld>
            <a:endParaRPr lang="en-KE"/>
          </a:p>
        </p:txBody>
      </p:sp>
      <p:sp>
        <p:nvSpPr>
          <p:cNvPr id="5" name="Footer Placeholder 4">
            <a:extLst>
              <a:ext uri="{FF2B5EF4-FFF2-40B4-BE49-F238E27FC236}">
                <a16:creationId xmlns:a16="http://schemas.microsoft.com/office/drawing/2014/main" id="{023CBE94-7DCE-D93E-BD4E-14A8824DB4C0}"/>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D3168453-4812-8116-2CE7-A28E39C69AFD}"/>
              </a:ext>
            </a:extLst>
          </p:cNvPr>
          <p:cNvSpPr>
            <a:spLocks noGrp="1"/>
          </p:cNvSpPr>
          <p:nvPr>
            <p:ph type="sldNum" sz="quarter" idx="12"/>
          </p:nvPr>
        </p:nvSpPr>
        <p:spPr/>
        <p:txBody>
          <a:bodyPr/>
          <a:lstStyle/>
          <a:p>
            <a:fld id="{004E2CC7-F979-D541-85DA-45CCA5EFF893}" type="slidenum">
              <a:rPr lang="en-KE" smtClean="0"/>
              <a:t>‹#›</a:t>
            </a:fld>
            <a:endParaRPr lang="en-KE"/>
          </a:p>
        </p:txBody>
      </p:sp>
    </p:spTree>
    <p:extLst>
      <p:ext uri="{BB962C8B-B14F-4D97-AF65-F5344CB8AC3E}">
        <p14:creationId xmlns:p14="http://schemas.microsoft.com/office/powerpoint/2010/main" val="2306194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bg>
      <p:bgPr>
        <a:solidFill>
          <a:srgbClr val="E3EAD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D855F6-EBDE-AF4B-B6DE-F74D61D33DC9}"/>
              </a:ext>
            </a:extLst>
          </p:cNvPr>
          <p:cNvSpPr/>
          <p:nvPr userDrawn="1"/>
        </p:nvSpPr>
        <p:spPr>
          <a:xfrm>
            <a:off x="0" y="0"/>
            <a:ext cx="12192000" cy="195654"/>
          </a:xfrm>
          <a:prstGeom prst="rect">
            <a:avLst/>
          </a:prstGeom>
          <a:solidFill>
            <a:srgbClr val="EF8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1CD1ACA5-EC74-0E4A-9C47-D3CF95749DDA}"/>
              </a:ext>
            </a:extLst>
          </p:cNvPr>
          <p:cNvCxnSpPr>
            <a:cxnSpLocks/>
          </p:cNvCxnSpPr>
          <p:nvPr userDrawn="1"/>
        </p:nvCxnSpPr>
        <p:spPr>
          <a:xfrm>
            <a:off x="0" y="6662346"/>
            <a:ext cx="10934700" cy="0"/>
          </a:xfrm>
          <a:prstGeom prst="line">
            <a:avLst/>
          </a:prstGeom>
          <a:ln>
            <a:solidFill>
              <a:srgbClr val="EF804B"/>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B5191D0-0976-6348-B5DB-EB23A8C46E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04765" y="6002162"/>
            <a:ext cx="937416" cy="744899"/>
          </a:xfrm>
          <a:prstGeom prst="rect">
            <a:avLst/>
          </a:prstGeom>
        </p:spPr>
      </p:pic>
    </p:spTree>
    <p:extLst>
      <p:ext uri="{BB962C8B-B14F-4D97-AF65-F5344CB8AC3E}">
        <p14:creationId xmlns:p14="http://schemas.microsoft.com/office/powerpoint/2010/main" val="1006161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4330B-E9DB-0288-2281-8570B047F170}"/>
              </a:ext>
            </a:extLst>
          </p:cNvPr>
          <p:cNvSpPr>
            <a:spLocks noGrp="1"/>
          </p:cNvSpPr>
          <p:nvPr>
            <p:ph type="title"/>
          </p:nvPr>
        </p:nvSpPr>
        <p:spPr/>
        <p:txBody>
          <a:bodyPr/>
          <a:lstStyle/>
          <a:p>
            <a:r>
              <a:rPr lang="en-GB"/>
              <a:t>Click to edit Master title style</a:t>
            </a:r>
            <a:endParaRPr lang="en-KE"/>
          </a:p>
        </p:txBody>
      </p:sp>
      <p:sp>
        <p:nvSpPr>
          <p:cNvPr id="3" name="Content Placeholder 2">
            <a:extLst>
              <a:ext uri="{FF2B5EF4-FFF2-40B4-BE49-F238E27FC236}">
                <a16:creationId xmlns:a16="http://schemas.microsoft.com/office/drawing/2014/main" id="{5F21E3C5-D1E5-611F-CE8C-F95B5AA72EC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3C80ACD3-8984-7156-C666-5012BBB552F1}"/>
              </a:ext>
            </a:extLst>
          </p:cNvPr>
          <p:cNvSpPr>
            <a:spLocks noGrp="1"/>
          </p:cNvSpPr>
          <p:nvPr>
            <p:ph type="dt" sz="half" idx="10"/>
          </p:nvPr>
        </p:nvSpPr>
        <p:spPr/>
        <p:txBody>
          <a:bodyPr/>
          <a:lstStyle/>
          <a:p>
            <a:fld id="{4FD63BBF-32CE-2E4C-AE6C-85CE6DE46A08}" type="datetimeFigureOut">
              <a:rPr lang="en-KE" smtClean="0"/>
              <a:t>07/08/2024</a:t>
            </a:fld>
            <a:endParaRPr lang="en-KE"/>
          </a:p>
        </p:txBody>
      </p:sp>
      <p:sp>
        <p:nvSpPr>
          <p:cNvPr id="5" name="Footer Placeholder 4">
            <a:extLst>
              <a:ext uri="{FF2B5EF4-FFF2-40B4-BE49-F238E27FC236}">
                <a16:creationId xmlns:a16="http://schemas.microsoft.com/office/drawing/2014/main" id="{CF679BA7-E95A-DE59-F5CA-A45F416808E8}"/>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1B245518-C303-E25D-BB3E-DB97F01ED3DA}"/>
              </a:ext>
            </a:extLst>
          </p:cNvPr>
          <p:cNvSpPr>
            <a:spLocks noGrp="1"/>
          </p:cNvSpPr>
          <p:nvPr>
            <p:ph type="sldNum" sz="quarter" idx="12"/>
          </p:nvPr>
        </p:nvSpPr>
        <p:spPr/>
        <p:txBody>
          <a:bodyPr/>
          <a:lstStyle/>
          <a:p>
            <a:fld id="{004E2CC7-F979-D541-85DA-45CCA5EFF893}" type="slidenum">
              <a:rPr lang="en-KE" smtClean="0"/>
              <a:t>‹#›</a:t>
            </a:fld>
            <a:endParaRPr lang="en-KE"/>
          </a:p>
        </p:txBody>
      </p:sp>
    </p:spTree>
    <p:extLst>
      <p:ext uri="{BB962C8B-B14F-4D97-AF65-F5344CB8AC3E}">
        <p14:creationId xmlns:p14="http://schemas.microsoft.com/office/powerpoint/2010/main" val="858090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4870F-27C3-1F45-CCB3-9EB9E4F8172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KE"/>
          </a:p>
        </p:txBody>
      </p:sp>
      <p:sp>
        <p:nvSpPr>
          <p:cNvPr id="3" name="Text Placeholder 2">
            <a:extLst>
              <a:ext uri="{FF2B5EF4-FFF2-40B4-BE49-F238E27FC236}">
                <a16:creationId xmlns:a16="http://schemas.microsoft.com/office/drawing/2014/main" id="{5B0A7905-C341-C30E-68D4-35025EF0B4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0A7970B-C455-BEE8-1E96-43CD3FE20B04}"/>
              </a:ext>
            </a:extLst>
          </p:cNvPr>
          <p:cNvSpPr>
            <a:spLocks noGrp="1"/>
          </p:cNvSpPr>
          <p:nvPr>
            <p:ph type="dt" sz="half" idx="10"/>
          </p:nvPr>
        </p:nvSpPr>
        <p:spPr/>
        <p:txBody>
          <a:bodyPr/>
          <a:lstStyle/>
          <a:p>
            <a:fld id="{4FD63BBF-32CE-2E4C-AE6C-85CE6DE46A08}" type="datetimeFigureOut">
              <a:rPr lang="en-KE" smtClean="0"/>
              <a:t>07/08/2024</a:t>
            </a:fld>
            <a:endParaRPr lang="en-KE"/>
          </a:p>
        </p:txBody>
      </p:sp>
      <p:sp>
        <p:nvSpPr>
          <p:cNvPr id="5" name="Footer Placeholder 4">
            <a:extLst>
              <a:ext uri="{FF2B5EF4-FFF2-40B4-BE49-F238E27FC236}">
                <a16:creationId xmlns:a16="http://schemas.microsoft.com/office/drawing/2014/main" id="{92171977-451E-5A96-1321-EE8E06B04B5E}"/>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F0EB63E7-1453-3892-1716-A43B6ACA53F7}"/>
              </a:ext>
            </a:extLst>
          </p:cNvPr>
          <p:cNvSpPr>
            <a:spLocks noGrp="1"/>
          </p:cNvSpPr>
          <p:nvPr>
            <p:ph type="sldNum" sz="quarter" idx="12"/>
          </p:nvPr>
        </p:nvSpPr>
        <p:spPr/>
        <p:txBody>
          <a:bodyPr/>
          <a:lstStyle/>
          <a:p>
            <a:fld id="{004E2CC7-F979-D541-85DA-45CCA5EFF893}" type="slidenum">
              <a:rPr lang="en-KE" smtClean="0"/>
              <a:t>‹#›</a:t>
            </a:fld>
            <a:endParaRPr lang="en-KE"/>
          </a:p>
        </p:txBody>
      </p:sp>
    </p:spTree>
    <p:extLst>
      <p:ext uri="{BB962C8B-B14F-4D97-AF65-F5344CB8AC3E}">
        <p14:creationId xmlns:p14="http://schemas.microsoft.com/office/powerpoint/2010/main" val="370043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42E3-E9DD-3A89-7155-D84ED285A385}"/>
              </a:ext>
            </a:extLst>
          </p:cNvPr>
          <p:cNvSpPr>
            <a:spLocks noGrp="1"/>
          </p:cNvSpPr>
          <p:nvPr>
            <p:ph type="title"/>
          </p:nvPr>
        </p:nvSpPr>
        <p:spPr/>
        <p:txBody>
          <a:bodyPr/>
          <a:lstStyle/>
          <a:p>
            <a:r>
              <a:rPr lang="en-GB"/>
              <a:t>Click to edit Master title style</a:t>
            </a:r>
            <a:endParaRPr lang="en-KE"/>
          </a:p>
        </p:txBody>
      </p:sp>
      <p:sp>
        <p:nvSpPr>
          <p:cNvPr id="3" name="Content Placeholder 2">
            <a:extLst>
              <a:ext uri="{FF2B5EF4-FFF2-40B4-BE49-F238E27FC236}">
                <a16:creationId xmlns:a16="http://schemas.microsoft.com/office/drawing/2014/main" id="{611BF7B9-309B-9D55-78AB-F18EE87E256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Content Placeholder 3">
            <a:extLst>
              <a:ext uri="{FF2B5EF4-FFF2-40B4-BE49-F238E27FC236}">
                <a16:creationId xmlns:a16="http://schemas.microsoft.com/office/drawing/2014/main" id="{B69E0047-BBD4-5055-4886-EB06A43386A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5" name="Date Placeholder 4">
            <a:extLst>
              <a:ext uri="{FF2B5EF4-FFF2-40B4-BE49-F238E27FC236}">
                <a16:creationId xmlns:a16="http://schemas.microsoft.com/office/drawing/2014/main" id="{502149AE-75D0-2A96-2CE5-5648350C0F6C}"/>
              </a:ext>
            </a:extLst>
          </p:cNvPr>
          <p:cNvSpPr>
            <a:spLocks noGrp="1"/>
          </p:cNvSpPr>
          <p:nvPr>
            <p:ph type="dt" sz="half" idx="10"/>
          </p:nvPr>
        </p:nvSpPr>
        <p:spPr/>
        <p:txBody>
          <a:bodyPr/>
          <a:lstStyle/>
          <a:p>
            <a:fld id="{4FD63BBF-32CE-2E4C-AE6C-85CE6DE46A08}" type="datetimeFigureOut">
              <a:rPr lang="en-KE" smtClean="0"/>
              <a:t>07/08/2024</a:t>
            </a:fld>
            <a:endParaRPr lang="en-KE"/>
          </a:p>
        </p:txBody>
      </p:sp>
      <p:sp>
        <p:nvSpPr>
          <p:cNvPr id="6" name="Footer Placeholder 5">
            <a:extLst>
              <a:ext uri="{FF2B5EF4-FFF2-40B4-BE49-F238E27FC236}">
                <a16:creationId xmlns:a16="http://schemas.microsoft.com/office/drawing/2014/main" id="{B5AA1565-EDDF-D260-E470-5EA69ACF19E5}"/>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10179221-CB84-82AE-6CA3-C9C6B612A0FA}"/>
              </a:ext>
            </a:extLst>
          </p:cNvPr>
          <p:cNvSpPr>
            <a:spLocks noGrp="1"/>
          </p:cNvSpPr>
          <p:nvPr>
            <p:ph type="sldNum" sz="quarter" idx="12"/>
          </p:nvPr>
        </p:nvSpPr>
        <p:spPr/>
        <p:txBody>
          <a:bodyPr/>
          <a:lstStyle/>
          <a:p>
            <a:fld id="{004E2CC7-F979-D541-85DA-45CCA5EFF893}" type="slidenum">
              <a:rPr lang="en-KE" smtClean="0"/>
              <a:t>‹#›</a:t>
            </a:fld>
            <a:endParaRPr lang="en-KE"/>
          </a:p>
        </p:txBody>
      </p:sp>
    </p:spTree>
    <p:extLst>
      <p:ext uri="{BB962C8B-B14F-4D97-AF65-F5344CB8AC3E}">
        <p14:creationId xmlns:p14="http://schemas.microsoft.com/office/powerpoint/2010/main" val="1119191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0823A-952A-1431-1F53-1D51962E6BEB}"/>
              </a:ext>
            </a:extLst>
          </p:cNvPr>
          <p:cNvSpPr>
            <a:spLocks noGrp="1"/>
          </p:cNvSpPr>
          <p:nvPr>
            <p:ph type="title"/>
          </p:nvPr>
        </p:nvSpPr>
        <p:spPr>
          <a:xfrm>
            <a:off x="839788" y="365125"/>
            <a:ext cx="10515600" cy="1325563"/>
          </a:xfrm>
        </p:spPr>
        <p:txBody>
          <a:bodyPr/>
          <a:lstStyle/>
          <a:p>
            <a:r>
              <a:rPr lang="en-GB"/>
              <a:t>Click to edit Master title style</a:t>
            </a:r>
            <a:endParaRPr lang="en-KE"/>
          </a:p>
        </p:txBody>
      </p:sp>
      <p:sp>
        <p:nvSpPr>
          <p:cNvPr id="3" name="Text Placeholder 2">
            <a:extLst>
              <a:ext uri="{FF2B5EF4-FFF2-40B4-BE49-F238E27FC236}">
                <a16:creationId xmlns:a16="http://schemas.microsoft.com/office/drawing/2014/main" id="{20D95BA6-4685-C562-808D-8412823416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80F6247-9123-EDF8-000C-8723BB45642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5" name="Text Placeholder 4">
            <a:extLst>
              <a:ext uri="{FF2B5EF4-FFF2-40B4-BE49-F238E27FC236}">
                <a16:creationId xmlns:a16="http://schemas.microsoft.com/office/drawing/2014/main" id="{8A8FA8B1-B796-7B84-22D3-BBDB91F15F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4C138B1-5F60-A0A9-7C8B-41B8937A90D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7" name="Date Placeholder 6">
            <a:extLst>
              <a:ext uri="{FF2B5EF4-FFF2-40B4-BE49-F238E27FC236}">
                <a16:creationId xmlns:a16="http://schemas.microsoft.com/office/drawing/2014/main" id="{35534850-6A87-42FF-518C-D8E2B78DD3DD}"/>
              </a:ext>
            </a:extLst>
          </p:cNvPr>
          <p:cNvSpPr>
            <a:spLocks noGrp="1"/>
          </p:cNvSpPr>
          <p:nvPr>
            <p:ph type="dt" sz="half" idx="10"/>
          </p:nvPr>
        </p:nvSpPr>
        <p:spPr/>
        <p:txBody>
          <a:bodyPr/>
          <a:lstStyle/>
          <a:p>
            <a:fld id="{4FD63BBF-32CE-2E4C-AE6C-85CE6DE46A08}" type="datetimeFigureOut">
              <a:rPr lang="en-KE" smtClean="0"/>
              <a:t>07/08/2024</a:t>
            </a:fld>
            <a:endParaRPr lang="en-KE"/>
          </a:p>
        </p:txBody>
      </p:sp>
      <p:sp>
        <p:nvSpPr>
          <p:cNvPr id="8" name="Footer Placeholder 7">
            <a:extLst>
              <a:ext uri="{FF2B5EF4-FFF2-40B4-BE49-F238E27FC236}">
                <a16:creationId xmlns:a16="http://schemas.microsoft.com/office/drawing/2014/main" id="{50723D00-72F3-B301-3665-4C7CD50B9A26}"/>
              </a:ext>
            </a:extLst>
          </p:cNvPr>
          <p:cNvSpPr>
            <a:spLocks noGrp="1"/>
          </p:cNvSpPr>
          <p:nvPr>
            <p:ph type="ftr" sz="quarter" idx="11"/>
          </p:nvPr>
        </p:nvSpPr>
        <p:spPr/>
        <p:txBody>
          <a:bodyPr/>
          <a:lstStyle/>
          <a:p>
            <a:endParaRPr lang="en-KE"/>
          </a:p>
        </p:txBody>
      </p:sp>
      <p:sp>
        <p:nvSpPr>
          <p:cNvPr id="9" name="Slide Number Placeholder 8">
            <a:extLst>
              <a:ext uri="{FF2B5EF4-FFF2-40B4-BE49-F238E27FC236}">
                <a16:creationId xmlns:a16="http://schemas.microsoft.com/office/drawing/2014/main" id="{3C91363D-E0A3-281E-A14E-C40B930D03F0}"/>
              </a:ext>
            </a:extLst>
          </p:cNvPr>
          <p:cNvSpPr>
            <a:spLocks noGrp="1"/>
          </p:cNvSpPr>
          <p:nvPr>
            <p:ph type="sldNum" sz="quarter" idx="12"/>
          </p:nvPr>
        </p:nvSpPr>
        <p:spPr/>
        <p:txBody>
          <a:bodyPr/>
          <a:lstStyle/>
          <a:p>
            <a:fld id="{004E2CC7-F979-D541-85DA-45CCA5EFF893}" type="slidenum">
              <a:rPr lang="en-KE" smtClean="0"/>
              <a:t>‹#›</a:t>
            </a:fld>
            <a:endParaRPr lang="en-KE"/>
          </a:p>
        </p:txBody>
      </p:sp>
    </p:spTree>
    <p:extLst>
      <p:ext uri="{BB962C8B-B14F-4D97-AF65-F5344CB8AC3E}">
        <p14:creationId xmlns:p14="http://schemas.microsoft.com/office/powerpoint/2010/main" val="2927677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3FAC0-21B7-EACA-BB11-7D1AF543382A}"/>
              </a:ext>
            </a:extLst>
          </p:cNvPr>
          <p:cNvSpPr>
            <a:spLocks noGrp="1"/>
          </p:cNvSpPr>
          <p:nvPr>
            <p:ph type="title"/>
          </p:nvPr>
        </p:nvSpPr>
        <p:spPr/>
        <p:txBody>
          <a:bodyPr/>
          <a:lstStyle/>
          <a:p>
            <a:r>
              <a:rPr lang="en-GB"/>
              <a:t>Click to edit Master title style</a:t>
            </a:r>
            <a:endParaRPr lang="en-KE"/>
          </a:p>
        </p:txBody>
      </p:sp>
      <p:sp>
        <p:nvSpPr>
          <p:cNvPr id="3" name="Date Placeholder 2">
            <a:extLst>
              <a:ext uri="{FF2B5EF4-FFF2-40B4-BE49-F238E27FC236}">
                <a16:creationId xmlns:a16="http://schemas.microsoft.com/office/drawing/2014/main" id="{3523C736-1D58-EB55-15FE-241F26BF6546}"/>
              </a:ext>
            </a:extLst>
          </p:cNvPr>
          <p:cNvSpPr>
            <a:spLocks noGrp="1"/>
          </p:cNvSpPr>
          <p:nvPr>
            <p:ph type="dt" sz="half" idx="10"/>
          </p:nvPr>
        </p:nvSpPr>
        <p:spPr/>
        <p:txBody>
          <a:bodyPr/>
          <a:lstStyle/>
          <a:p>
            <a:fld id="{4FD63BBF-32CE-2E4C-AE6C-85CE6DE46A08}" type="datetimeFigureOut">
              <a:rPr lang="en-KE" smtClean="0"/>
              <a:t>07/08/2024</a:t>
            </a:fld>
            <a:endParaRPr lang="en-KE"/>
          </a:p>
        </p:txBody>
      </p:sp>
      <p:sp>
        <p:nvSpPr>
          <p:cNvPr id="4" name="Footer Placeholder 3">
            <a:extLst>
              <a:ext uri="{FF2B5EF4-FFF2-40B4-BE49-F238E27FC236}">
                <a16:creationId xmlns:a16="http://schemas.microsoft.com/office/drawing/2014/main" id="{FD0E3818-4656-936F-5B57-A25AFFF81E3D}"/>
              </a:ext>
            </a:extLst>
          </p:cNvPr>
          <p:cNvSpPr>
            <a:spLocks noGrp="1"/>
          </p:cNvSpPr>
          <p:nvPr>
            <p:ph type="ftr" sz="quarter" idx="11"/>
          </p:nvPr>
        </p:nvSpPr>
        <p:spPr/>
        <p:txBody>
          <a:bodyPr/>
          <a:lstStyle/>
          <a:p>
            <a:endParaRPr lang="en-KE"/>
          </a:p>
        </p:txBody>
      </p:sp>
      <p:sp>
        <p:nvSpPr>
          <p:cNvPr id="5" name="Slide Number Placeholder 4">
            <a:extLst>
              <a:ext uri="{FF2B5EF4-FFF2-40B4-BE49-F238E27FC236}">
                <a16:creationId xmlns:a16="http://schemas.microsoft.com/office/drawing/2014/main" id="{9D6567DB-B447-0039-F02B-0B1CE092BCD4}"/>
              </a:ext>
            </a:extLst>
          </p:cNvPr>
          <p:cNvSpPr>
            <a:spLocks noGrp="1"/>
          </p:cNvSpPr>
          <p:nvPr>
            <p:ph type="sldNum" sz="quarter" idx="12"/>
          </p:nvPr>
        </p:nvSpPr>
        <p:spPr/>
        <p:txBody>
          <a:bodyPr/>
          <a:lstStyle/>
          <a:p>
            <a:fld id="{004E2CC7-F979-D541-85DA-45CCA5EFF893}" type="slidenum">
              <a:rPr lang="en-KE" smtClean="0"/>
              <a:t>‹#›</a:t>
            </a:fld>
            <a:endParaRPr lang="en-KE"/>
          </a:p>
        </p:txBody>
      </p:sp>
    </p:spTree>
    <p:extLst>
      <p:ext uri="{BB962C8B-B14F-4D97-AF65-F5344CB8AC3E}">
        <p14:creationId xmlns:p14="http://schemas.microsoft.com/office/powerpoint/2010/main" val="212149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7BFA0E-8AA9-386A-62E5-34C8C77E4FA0}"/>
              </a:ext>
            </a:extLst>
          </p:cNvPr>
          <p:cNvSpPr>
            <a:spLocks noGrp="1"/>
          </p:cNvSpPr>
          <p:nvPr>
            <p:ph type="dt" sz="half" idx="10"/>
          </p:nvPr>
        </p:nvSpPr>
        <p:spPr/>
        <p:txBody>
          <a:bodyPr/>
          <a:lstStyle/>
          <a:p>
            <a:fld id="{4FD63BBF-32CE-2E4C-AE6C-85CE6DE46A08}" type="datetimeFigureOut">
              <a:rPr lang="en-KE" smtClean="0"/>
              <a:t>07/08/2024</a:t>
            </a:fld>
            <a:endParaRPr lang="en-KE"/>
          </a:p>
        </p:txBody>
      </p:sp>
      <p:sp>
        <p:nvSpPr>
          <p:cNvPr id="3" name="Footer Placeholder 2">
            <a:extLst>
              <a:ext uri="{FF2B5EF4-FFF2-40B4-BE49-F238E27FC236}">
                <a16:creationId xmlns:a16="http://schemas.microsoft.com/office/drawing/2014/main" id="{85BB27B8-1054-9EA5-B341-8FE82D827CF2}"/>
              </a:ext>
            </a:extLst>
          </p:cNvPr>
          <p:cNvSpPr>
            <a:spLocks noGrp="1"/>
          </p:cNvSpPr>
          <p:nvPr>
            <p:ph type="ftr" sz="quarter" idx="11"/>
          </p:nvPr>
        </p:nvSpPr>
        <p:spPr/>
        <p:txBody>
          <a:bodyPr/>
          <a:lstStyle/>
          <a:p>
            <a:endParaRPr lang="en-KE"/>
          </a:p>
        </p:txBody>
      </p:sp>
      <p:sp>
        <p:nvSpPr>
          <p:cNvPr id="4" name="Slide Number Placeholder 3">
            <a:extLst>
              <a:ext uri="{FF2B5EF4-FFF2-40B4-BE49-F238E27FC236}">
                <a16:creationId xmlns:a16="http://schemas.microsoft.com/office/drawing/2014/main" id="{122727C8-BF25-9544-6180-2F6A0663B046}"/>
              </a:ext>
            </a:extLst>
          </p:cNvPr>
          <p:cNvSpPr>
            <a:spLocks noGrp="1"/>
          </p:cNvSpPr>
          <p:nvPr>
            <p:ph type="sldNum" sz="quarter" idx="12"/>
          </p:nvPr>
        </p:nvSpPr>
        <p:spPr/>
        <p:txBody>
          <a:bodyPr/>
          <a:lstStyle/>
          <a:p>
            <a:fld id="{004E2CC7-F979-D541-85DA-45CCA5EFF893}" type="slidenum">
              <a:rPr lang="en-KE" smtClean="0"/>
              <a:t>‹#›</a:t>
            </a:fld>
            <a:endParaRPr lang="en-KE"/>
          </a:p>
        </p:txBody>
      </p:sp>
    </p:spTree>
    <p:extLst>
      <p:ext uri="{BB962C8B-B14F-4D97-AF65-F5344CB8AC3E}">
        <p14:creationId xmlns:p14="http://schemas.microsoft.com/office/powerpoint/2010/main" val="1067233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FC6BE-B158-B391-718F-EB62E9B7F93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KE"/>
          </a:p>
        </p:txBody>
      </p:sp>
      <p:sp>
        <p:nvSpPr>
          <p:cNvPr id="3" name="Content Placeholder 2">
            <a:extLst>
              <a:ext uri="{FF2B5EF4-FFF2-40B4-BE49-F238E27FC236}">
                <a16:creationId xmlns:a16="http://schemas.microsoft.com/office/drawing/2014/main" id="{E823008E-95D9-1EB2-A0C4-A0CC24888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Text Placeholder 3">
            <a:extLst>
              <a:ext uri="{FF2B5EF4-FFF2-40B4-BE49-F238E27FC236}">
                <a16:creationId xmlns:a16="http://schemas.microsoft.com/office/drawing/2014/main" id="{C2D62B04-E7DD-A451-FB6A-4BBE3D691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56C0A43-248E-0268-6D67-FFD324591B78}"/>
              </a:ext>
            </a:extLst>
          </p:cNvPr>
          <p:cNvSpPr>
            <a:spLocks noGrp="1"/>
          </p:cNvSpPr>
          <p:nvPr>
            <p:ph type="dt" sz="half" idx="10"/>
          </p:nvPr>
        </p:nvSpPr>
        <p:spPr/>
        <p:txBody>
          <a:bodyPr/>
          <a:lstStyle/>
          <a:p>
            <a:fld id="{4FD63BBF-32CE-2E4C-AE6C-85CE6DE46A08}" type="datetimeFigureOut">
              <a:rPr lang="en-KE" smtClean="0"/>
              <a:t>07/08/2024</a:t>
            </a:fld>
            <a:endParaRPr lang="en-KE"/>
          </a:p>
        </p:txBody>
      </p:sp>
      <p:sp>
        <p:nvSpPr>
          <p:cNvPr id="6" name="Footer Placeholder 5">
            <a:extLst>
              <a:ext uri="{FF2B5EF4-FFF2-40B4-BE49-F238E27FC236}">
                <a16:creationId xmlns:a16="http://schemas.microsoft.com/office/drawing/2014/main" id="{9754DEAA-7167-F062-9947-90FF2A9067A5}"/>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38E25DD3-AF30-E95C-B5AF-9B7B3AB8139D}"/>
              </a:ext>
            </a:extLst>
          </p:cNvPr>
          <p:cNvSpPr>
            <a:spLocks noGrp="1"/>
          </p:cNvSpPr>
          <p:nvPr>
            <p:ph type="sldNum" sz="quarter" idx="12"/>
          </p:nvPr>
        </p:nvSpPr>
        <p:spPr/>
        <p:txBody>
          <a:bodyPr/>
          <a:lstStyle/>
          <a:p>
            <a:fld id="{004E2CC7-F979-D541-85DA-45CCA5EFF893}" type="slidenum">
              <a:rPr lang="en-KE" smtClean="0"/>
              <a:t>‹#›</a:t>
            </a:fld>
            <a:endParaRPr lang="en-KE"/>
          </a:p>
        </p:txBody>
      </p:sp>
    </p:spTree>
    <p:extLst>
      <p:ext uri="{BB962C8B-B14F-4D97-AF65-F5344CB8AC3E}">
        <p14:creationId xmlns:p14="http://schemas.microsoft.com/office/powerpoint/2010/main" val="4024786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C1F0-17ED-DE65-EFA2-AD0F6B09B0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KE"/>
          </a:p>
        </p:txBody>
      </p:sp>
      <p:sp>
        <p:nvSpPr>
          <p:cNvPr id="3" name="Picture Placeholder 2">
            <a:extLst>
              <a:ext uri="{FF2B5EF4-FFF2-40B4-BE49-F238E27FC236}">
                <a16:creationId xmlns:a16="http://schemas.microsoft.com/office/drawing/2014/main" id="{801171A9-8A44-DB87-7098-795DB482C7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KE"/>
          </a:p>
        </p:txBody>
      </p:sp>
      <p:sp>
        <p:nvSpPr>
          <p:cNvPr id="4" name="Text Placeholder 3">
            <a:extLst>
              <a:ext uri="{FF2B5EF4-FFF2-40B4-BE49-F238E27FC236}">
                <a16:creationId xmlns:a16="http://schemas.microsoft.com/office/drawing/2014/main" id="{99AE45D5-0AA2-75C6-FAC4-55043943D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16D6FFA-2D33-193E-8935-D9491941B6F3}"/>
              </a:ext>
            </a:extLst>
          </p:cNvPr>
          <p:cNvSpPr>
            <a:spLocks noGrp="1"/>
          </p:cNvSpPr>
          <p:nvPr>
            <p:ph type="dt" sz="half" idx="10"/>
          </p:nvPr>
        </p:nvSpPr>
        <p:spPr/>
        <p:txBody>
          <a:bodyPr/>
          <a:lstStyle/>
          <a:p>
            <a:fld id="{4FD63BBF-32CE-2E4C-AE6C-85CE6DE46A08}" type="datetimeFigureOut">
              <a:rPr lang="en-KE" smtClean="0"/>
              <a:t>07/08/2024</a:t>
            </a:fld>
            <a:endParaRPr lang="en-KE"/>
          </a:p>
        </p:txBody>
      </p:sp>
      <p:sp>
        <p:nvSpPr>
          <p:cNvPr id="6" name="Footer Placeholder 5">
            <a:extLst>
              <a:ext uri="{FF2B5EF4-FFF2-40B4-BE49-F238E27FC236}">
                <a16:creationId xmlns:a16="http://schemas.microsoft.com/office/drawing/2014/main" id="{7C6338FC-D961-892E-765B-24DFBF86DD9F}"/>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4D344C77-2F7E-4854-73FE-45B9BB96BF62}"/>
              </a:ext>
            </a:extLst>
          </p:cNvPr>
          <p:cNvSpPr>
            <a:spLocks noGrp="1"/>
          </p:cNvSpPr>
          <p:nvPr>
            <p:ph type="sldNum" sz="quarter" idx="12"/>
          </p:nvPr>
        </p:nvSpPr>
        <p:spPr/>
        <p:txBody>
          <a:bodyPr/>
          <a:lstStyle/>
          <a:p>
            <a:fld id="{004E2CC7-F979-D541-85DA-45CCA5EFF893}" type="slidenum">
              <a:rPr lang="en-KE" smtClean="0"/>
              <a:t>‹#›</a:t>
            </a:fld>
            <a:endParaRPr lang="en-KE"/>
          </a:p>
        </p:txBody>
      </p:sp>
    </p:spTree>
    <p:extLst>
      <p:ext uri="{BB962C8B-B14F-4D97-AF65-F5344CB8AC3E}">
        <p14:creationId xmlns:p14="http://schemas.microsoft.com/office/powerpoint/2010/main" val="3463046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CB4B8-543A-2A87-70C9-FC095FD03A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KE"/>
          </a:p>
        </p:txBody>
      </p:sp>
      <p:sp>
        <p:nvSpPr>
          <p:cNvPr id="3" name="Text Placeholder 2">
            <a:extLst>
              <a:ext uri="{FF2B5EF4-FFF2-40B4-BE49-F238E27FC236}">
                <a16:creationId xmlns:a16="http://schemas.microsoft.com/office/drawing/2014/main" id="{537C88A4-E1C1-D707-5E5E-3F7E708B81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0699CA06-F60B-CB45-AF58-78D0ABCEA6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D63BBF-32CE-2E4C-AE6C-85CE6DE46A08}" type="datetimeFigureOut">
              <a:rPr lang="en-KE" smtClean="0"/>
              <a:t>07/08/2024</a:t>
            </a:fld>
            <a:endParaRPr lang="en-KE"/>
          </a:p>
        </p:txBody>
      </p:sp>
      <p:sp>
        <p:nvSpPr>
          <p:cNvPr id="5" name="Footer Placeholder 4">
            <a:extLst>
              <a:ext uri="{FF2B5EF4-FFF2-40B4-BE49-F238E27FC236}">
                <a16:creationId xmlns:a16="http://schemas.microsoft.com/office/drawing/2014/main" id="{D8BDECD2-F905-F186-23D3-F1E9B1D5B1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KE"/>
          </a:p>
        </p:txBody>
      </p:sp>
      <p:sp>
        <p:nvSpPr>
          <p:cNvPr id="6" name="Slide Number Placeholder 5">
            <a:extLst>
              <a:ext uri="{FF2B5EF4-FFF2-40B4-BE49-F238E27FC236}">
                <a16:creationId xmlns:a16="http://schemas.microsoft.com/office/drawing/2014/main" id="{886E9C29-A5AF-C174-1D40-6EECCF86AC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4E2CC7-F979-D541-85DA-45CCA5EFF893}" type="slidenum">
              <a:rPr lang="en-KE" smtClean="0"/>
              <a:t>‹#›</a:t>
            </a:fld>
            <a:endParaRPr lang="en-KE"/>
          </a:p>
        </p:txBody>
      </p:sp>
    </p:spTree>
    <p:extLst>
      <p:ext uri="{BB962C8B-B14F-4D97-AF65-F5344CB8AC3E}">
        <p14:creationId xmlns:p14="http://schemas.microsoft.com/office/powerpoint/2010/main" val="3424896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E0B4FB-EAB0-B34C-6315-D99E5F47AA90}"/>
              </a:ext>
            </a:extLst>
          </p:cNvPr>
          <p:cNvPicPr>
            <a:picLocks noChangeAspect="1"/>
          </p:cNvPicPr>
          <p:nvPr/>
        </p:nvPicPr>
        <p:blipFill>
          <a:blip r:embed="rId3"/>
          <a:stretch>
            <a:fillRect/>
          </a:stretch>
        </p:blipFill>
        <p:spPr>
          <a:xfrm>
            <a:off x="3615635" y="-8905"/>
            <a:ext cx="5550048" cy="2419237"/>
          </a:xfrm>
          <a:prstGeom prst="rect">
            <a:avLst/>
          </a:prstGeom>
        </p:spPr>
      </p:pic>
      <p:pic>
        <p:nvPicPr>
          <p:cNvPr id="5" name="Picture 4">
            <a:extLst>
              <a:ext uri="{FF2B5EF4-FFF2-40B4-BE49-F238E27FC236}">
                <a16:creationId xmlns:a16="http://schemas.microsoft.com/office/drawing/2014/main" id="{33926EE1-3EAF-B2A3-E3E3-EE5C2C51020C}"/>
              </a:ext>
            </a:extLst>
          </p:cNvPr>
          <p:cNvPicPr>
            <a:picLocks noChangeAspect="1"/>
          </p:cNvPicPr>
          <p:nvPr/>
        </p:nvPicPr>
        <p:blipFill>
          <a:blip r:embed="rId4"/>
          <a:stretch>
            <a:fillRect/>
          </a:stretch>
        </p:blipFill>
        <p:spPr>
          <a:xfrm>
            <a:off x="9024937" y="0"/>
            <a:ext cx="3167063" cy="6858000"/>
          </a:xfrm>
          <a:prstGeom prst="rect">
            <a:avLst/>
          </a:prstGeom>
        </p:spPr>
      </p:pic>
      <p:sp>
        <p:nvSpPr>
          <p:cNvPr id="7" name="TextBox 6">
            <a:extLst>
              <a:ext uri="{FF2B5EF4-FFF2-40B4-BE49-F238E27FC236}">
                <a16:creationId xmlns:a16="http://schemas.microsoft.com/office/drawing/2014/main" id="{02731A7E-5DB6-4619-A218-7B8556F0AF61}"/>
              </a:ext>
            </a:extLst>
          </p:cNvPr>
          <p:cNvSpPr txBox="1"/>
          <p:nvPr/>
        </p:nvSpPr>
        <p:spPr>
          <a:xfrm>
            <a:off x="415963" y="2965381"/>
            <a:ext cx="8217299" cy="1123384"/>
          </a:xfrm>
          <a:prstGeom prst="rect">
            <a:avLst/>
          </a:prstGeom>
          <a:noFill/>
        </p:spPr>
        <p:txBody>
          <a:bodyPr wrap="square">
            <a:spAutoFit/>
          </a:bodyPr>
          <a:lstStyle/>
          <a:p>
            <a:pPr marL="11112" algn="ctr">
              <a:tabLst>
                <a:tab pos="33338" algn="l"/>
              </a:tabLst>
            </a:pPr>
            <a:r>
              <a:rPr lang="en-KE" sz="3200" b="1" dirty="0">
                <a:solidFill>
                  <a:schemeClr val="accent2">
                    <a:lumMod val="75000"/>
                  </a:schemeClr>
                </a:solidFill>
                <a:latin typeface="Calibri" panose="020F0502020204030204" pitchFamily="34" charset="0"/>
                <a:cs typeface="Calibri" panose="020F0502020204030204" pitchFamily="34" charset="0"/>
              </a:rPr>
              <a:t>Implementing FMNR/PMNR </a:t>
            </a:r>
            <a:r>
              <a:rPr lang="en-GB" sz="3200" b="1" dirty="0">
                <a:solidFill>
                  <a:schemeClr val="accent2">
                    <a:lumMod val="75000"/>
                  </a:schemeClr>
                </a:solidFill>
                <a:effectLst/>
                <a:latin typeface="Aptos" panose="020B0004020202020204" pitchFamily="34" charset="0"/>
                <a:ea typeface="Aptos" panose="020B0004020202020204" pitchFamily="34" charset="0"/>
                <a:cs typeface="Aptos" panose="020B0004020202020204" pitchFamily="34" charset="0"/>
              </a:rPr>
              <a:t>For Afforestation </a:t>
            </a:r>
          </a:p>
          <a:p>
            <a:pPr marL="11112" algn="ctr">
              <a:tabLst>
                <a:tab pos="33338" algn="l"/>
              </a:tabLst>
            </a:pPr>
            <a:endParaRPr lang="en-GB" sz="1100" dirty="0">
              <a:effectLst/>
              <a:latin typeface="Aptos" panose="020B0004020202020204" pitchFamily="34" charset="0"/>
              <a:ea typeface="Aptos" panose="020B0004020202020204" pitchFamily="34" charset="0"/>
              <a:cs typeface="Aptos" panose="020B0004020202020204" pitchFamily="34" charset="0"/>
            </a:endParaRPr>
          </a:p>
          <a:p>
            <a:pPr marL="11112" algn="ctr">
              <a:tabLst>
                <a:tab pos="33338" algn="l"/>
              </a:tabLst>
            </a:pPr>
            <a:r>
              <a:rPr lang="en-GB" sz="2400" dirty="0">
                <a:effectLst/>
                <a:latin typeface="Aptos" panose="020B0004020202020204" pitchFamily="34" charset="0"/>
                <a:ea typeface="Aptos" panose="020B0004020202020204" pitchFamily="34" charset="0"/>
                <a:cs typeface="Aptos" panose="020B0004020202020204" pitchFamily="34" charset="0"/>
              </a:rPr>
              <a:t>Training of Trainers </a:t>
            </a:r>
            <a:endParaRPr lang="en-KE" sz="2400" dirty="0">
              <a:effectLst/>
              <a:latin typeface="Aptos" panose="020B0004020202020204" pitchFamily="34" charset="0"/>
              <a:ea typeface="Aptos" panose="020B0004020202020204" pitchFamily="34" charset="0"/>
              <a:cs typeface="Aptos" panose="020B0004020202020204" pitchFamily="34" charset="0"/>
            </a:endParaRPr>
          </a:p>
        </p:txBody>
      </p:sp>
      <p:sp>
        <p:nvSpPr>
          <p:cNvPr id="10" name="TextBox 9">
            <a:extLst>
              <a:ext uri="{FF2B5EF4-FFF2-40B4-BE49-F238E27FC236}">
                <a16:creationId xmlns:a16="http://schemas.microsoft.com/office/drawing/2014/main" id="{B312EB16-7A3E-F6DA-79C1-9642DF553FFB}"/>
              </a:ext>
            </a:extLst>
          </p:cNvPr>
          <p:cNvSpPr txBox="1"/>
          <p:nvPr/>
        </p:nvSpPr>
        <p:spPr>
          <a:xfrm>
            <a:off x="34822" y="6467025"/>
            <a:ext cx="5578996" cy="307777"/>
          </a:xfrm>
          <a:prstGeom prst="rect">
            <a:avLst/>
          </a:prstGeom>
          <a:noFill/>
        </p:spPr>
        <p:txBody>
          <a:bodyPr wrap="square">
            <a:spAutoFit/>
          </a:bodyPr>
          <a:lstStyle/>
          <a:p>
            <a:pPr marL="0" lvl="0" indent="0" algn="ctr" rtl="0">
              <a:spcBef>
                <a:spcPts val="0"/>
              </a:spcBef>
              <a:spcAft>
                <a:spcPts val="0"/>
              </a:spcAft>
              <a:buNone/>
            </a:pPr>
            <a:r>
              <a:rPr lang="en-US" sz="1400" b="1" dirty="0">
                <a:solidFill>
                  <a:schemeClr val="dk1"/>
                </a:solidFill>
                <a:latin typeface="Poppins"/>
                <a:ea typeface="Poppins"/>
                <a:cs typeface="Poppins"/>
                <a:sym typeface="Poppins"/>
              </a:rPr>
              <a:t>Knowledge For The Great Green Wall Action (K4GGWA)</a:t>
            </a:r>
          </a:p>
        </p:txBody>
      </p:sp>
      <p:pic>
        <p:nvPicPr>
          <p:cNvPr id="11" name="Picture 10">
            <a:extLst>
              <a:ext uri="{FF2B5EF4-FFF2-40B4-BE49-F238E27FC236}">
                <a16:creationId xmlns:a16="http://schemas.microsoft.com/office/drawing/2014/main" id="{7BE2088B-D198-C919-A49A-8D49FAE54F94}"/>
              </a:ext>
            </a:extLst>
          </p:cNvPr>
          <p:cNvPicPr>
            <a:picLocks noChangeAspect="1"/>
          </p:cNvPicPr>
          <p:nvPr/>
        </p:nvPicPr>
        <p:blipFill>
          <a:blip r:embed="rId5"/>
          <a:stretch>
            <a:fillRect/>
          </a:stretch>
        </p:blipFill>
        <p:spPr>
          <a:xfrm>
            <a:off x="1" y="0"/>
            <a:ext cx="3615634" cy="2401429"/>
          </a:xfrm>
          <a:prstGeom prst="rect">
            <a:avLst/>
          </a:prstGeom>
        </p:spPr>
      </p:pic>
      <p:sp>
        <p:nvSpPr>
          <p:cNvPr id="13" name="TextBox 12">
            <a:extLst>
              <a:ext uri="{FF2B5EF4-FFF2-40B4-BE49-F238E27FC236}">
                <a16:creationId xmlns:a16="http://schemas.microsoft.com/office/drawing/2014/main" id="{BC6A0CE0-86BE-A4F5-E348-4A4821CE0E58}"/>
              </a:ext>
            </a:extLst>
          </p:cNvPr>
          <p:cNvSpPr txBox="1"/>
          <p:nvPr/>
        </p:nvSpPr>
        <p:spPr>
          <a:xfrm>
            <a:off x="3615635" y="4157089"/>
            <a:ext cx="2171705" cy="400110"/>
          </a:xfrm>
          <a:prstGeom prst="rect">
            <a:avLst/>
          </a:prstGeom>
          <a:noFill/>
        </p:spPr>
        <p:txBody>
          <a:bodyPr wrap="square">
            <a:spAutoFit/>
          </a:bodyPr>
          <a:lstStyle/>
          <a:p>
            <a:r>
              <a:rPr lang="en-US" sz="2000" dirty="0"/>
              <a:t>8</a:t>
            </a:r>
            <a:r>
              <a:rPr lang="en-US" sz="2000" baseline="30000" dirty="0"/>
              <a:t>th</a:t>
            </a:r>
            <a:r>
              <a:rPr lang="en-US" sz="2000" dirty="0"/>
              <a:t> August, 2024</a:t>
            </a:r>
            <a:endParaRPr lang="en-KE" sz="2000" dirty="0"/>
          </a:p>
        </p:txBody>
      </p:sp>
      <p:pic>
        <p:nvPicPr>
          <p:cNvPr id="14" name="Picture 13">
            <a:extLst>
              <a:ext uri="{FF2B5EF4-FFF2-40B4-BE49-F238E27FC236}">
                <a16:creationId xmlns:a16="http://schemas.microsoft.com/office/drawing/2014/main" id="{1D6C1DA9-908B-39E1-EA67-1384EDAD4EB8}"/>
              </a:ext>
            </a:extLst>
          </p:cNvPr>
          <p:cNvPicPr>
            <a:picLocks noChangeAspect="1"/>
          </p:cNvPicPr>
          <p:nvPr/>
        </p:nvPicPr>
        <p:blipFill>
          <a:blip r:embed="rId6"/>
          <a:stretch>
            <a:fillRect/>
          </a:stretch>
        </p:blipFill>
        <p:spPr>
          <a:xfrm>
            <a:off x="960796" y="5480237"/>
            <a:ext cx="6061178" cy="809412"/>
          </a:xfrm>
          <a:prstGeom prst="rect">
            <a:avLst/>
          </a:prstGeom>
        </p:spPr>
      </p:pic>
    </p:spTree>
    <p:extLst>
      <p:ext uri="{BB962C8B-B14F-4D97-AF65-F5344CB8AC3E}">
        <p14:creationId xmlns:p14="http://schemas.microsoft.com/office/powerpoint/2010/main" val="2565666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A11CD8-5AE3-F5A9-C52B-BA2E8DC5F7AB}"/>
              </a:ext>
            </a:extLst>
          </p:cNvPr>
          <p:cNvSpPr txBox="1"/>
          <p:nvPr/>
        </p:nvSpPr>
        <p:spPr>
          <a:xfrm>
            <a:off x="219065" y="1209535"/>
            <a:ext cx="6250561" cy="5453609"/>
          </a:xfrm>
          <a:prstGeom prst="rect">
            <a:avLst/>
          </a:prstGeom>
          <a:noFill/>
        </p:spPr>
        <p:txBody>
          <a:bodyPr wrap="square">
            <a:spAutoFit/>
          </a:bodyPr>
          <a:lstStyle/>
          <a:p>
            <a:pPr marL="293688" indent="-285750">
              <a:lnSpc>
                <a:spcPct val="150000"/>
              </a:lnSpc>
              <a:buFont typeface="Arial" panose="020B0604020202020204" pitchFamily="34" charset="0"/>
              <a:buChar char="•"/>
            </a:pPr>
            <a:r>
              <a:rPr lang="en-GB" dirty="0">
                <a:effectLst/>
                <a:latin typeface="Helvetica" pitchFamily="2" charset="0"/>
              </a:rPr>
              <a:t>Examine your field and identify the number of tree species</a:t>
            </a:r>
          </a:p>
          <a:p>
            <a:pPr marL="293688" indent="-285750">
              <a:lnSpc>
                <a:spcPct val="150000"/>
              </a:lnSpc>
              <a:buFont typeface="Arial" panose="020B0604020202020204" pitchFamily="34" charset="0"/>
              <a:buChar char="•"/>
            </a:pPr>
            <a:r>
              <a:rPr lang="en-GB" dirty="0">
                <a:effectLst/>
                <a:latin typeface="Helvetica" pitchFamily="2" charset="0"/>
              </a:rPr>
              <a:t>Identify the species to regenerate</a:t>
            </a:r>
          </a:p>
          <a:p>
            <a:pPr marL="293688" indent="-285750">
              <a:lnSpc>
                <a:spcPct val="150000"/>
              </a:lnSpc>
              <a:buFont typeface="Arial" panose="020B0604020202020204" pitchFamily="34" charset="0"/>
              <a:buChar char="•"/>
            </a:pPr>
            <a:r>
              <a:rPr lang="en-GB" dirty="0">
                <a:effectLst/>
                <a:latin typeface="Helvetica" pitchFamily="2" charset="0"/>
              </a:rPr>
              <a:t>Select 2 or 3 good stems and eliminate the rest</a:t>
            </a:r>
          </a:p>
          <a:p>
            <a:pPr marL="293688" indent="-285750">
              <a:lnSpc>
                <a:spcPct val="150000"/>
              </a:lnSpc>
              <a:buFont typeface="Arial" panose="020B0604020202020204" pitchFamily="34" charset="0"/>
              <a:buChar char="•"/>
            </a:pPr>
            <a:r>
              <a:rPr lang="en-GB" dirty="0">
                <a:effectLst/>
                <a:latin typeface="Helvetica" pitchFamily="2" charset="0"/>
              </a:rPr>
              <a:t>Trim the side branches on the lower half of the selected stems</a:t>
            </a:r>
          </a:p>
          <a:p>
            <a:pPr marL="293688" indent="-285750">
              <a:lnSpc>
                <a:spcPct val="150000"/>
              </a:lnSpc>
              <a:buFont typeface="Arial" panose="020B0604020202020204" pitchFamily="34" charset="0"/>
              <a:buChar char="•"/>
            </a:pPr>
            <a:r>
              <a:rPr lang="en-GB" dirty="0">
                <a:effectLst/>
                <a:latin typeface="Helvetica" pitchFamily="2" charset="0"/>
              </a:rPr>
              <a:t>Mark the selected stems with coloured cloth (identifiable from afar)</a:t>
            </a:r>
          </a:p>
          <a:p>
            <a:pPr marL="293688" indent="-285750">
              <a:lnSpc>
                <a:spcPct val="150000"/>
              </a:lnSpc>
              <a:buFont typeface="Arial" panose="020B0604020202020204" pitchFamily="34" charset="0"/>
              <a:buChar char="•"/>
            </a:pPr>
            <a:r>
              <a:rPr lang="en-GB" dirty="0">
                <a:effectLst/>
                <a:latin typeface="Helvetica" pitchFamily="2" charset="0"/>
              </a:rPr>
              <a:t>Community engagement</a:t>
            </a:r>
            <a:r>
              <a:rPr lang="en-GB" dirty="0">
                <a:latin typeface="Helvetica" pitchFamily="2" charset="0"/>
              </a:rPr>
              <a:t>: </a:t>
            </a:r>
            <a:r>
              <a:rPr lang="en-GB" dirty="0">
                <a:effectLst/>
                <a:latin typeface="Helvetica" pitchFamily="2" charset="0"/>
              </a:rPr>
              <a:t>Work with the whole community to agree on rules that will protect selected trees in the field and respect everyone's rights. Raise awareness at all levels (men, women, community leaders, youth) on shared common benefits</a:t>
            </a:r>
            <a:r>
              <a:rPr lang="en-GB" dirty="0">
                <a:latin typeface="Helvetica" pitchFamily="2" charset="0"/>
              </a:rPr>
              <a:t>.</a:t>
            </a:r>
            <a:endParaRPr lang="en-GB" dirty="0">
              <a:effectLst/>
              <a:latin typeface="Helvetica" pitchFamily="2" charset="0"/>
            </a:endParaRPr>
          </a:p>
        </p:txBody>
      </p:sp>
      <p:sp>
        <p:nvSpPr>
          <p:cNvPr id="4" name="TextBox 3">
            <a:extLst>
              <a:ext uri="{FF2B5EF4-FFF2-40B4-BE49-F238E27FC236}">
                <a16:creationId xmlns:a16="http://schemas.microsoft.com/office/drawing/2014/main" id="{132BEB68-A742-C309-56A5-6C0CBC60468A}"/>
              </a:ext>
            </a:extLst>
          </p:cNvPr>
          <p:cNvSpPr txBox="1"/>
          <p:nvPr/>
        </p:nvSpPr>
        <p:spPr>
          <a:xfrm>
            <a:off x="219065" y="826700"/>
            <a:ext cx="3102495" cy="461665"/>
          </a:xfrm>
          <a:prstGeom prst="rect">
            <a:avLst/>
          </a:prstGeom>
          <a:noFill/>
        </p:spPr>
        <p:txBody>
          <a:bodyPr wrap="square">
            <a:spAutoFit/>
          </a:bodyPr>
          <a:lstStyle/>
          <a:p>
            <a:r>
              <a:rPr lang="en-GB" sz="2400" b="1" dirty="0">
                <a:effectLst/>
                <a:latin typeface="Helvetica" pitchFamily="2" charset="0"/>
              </a:rPr>
              <a:t>Six key steps:</a:t>
            </a:r>
          </a:p>
        </p:txBody>
      </p:sp>
      <p:sp>
        <p:nvSpPr>
          <p:cNvPr id="5" name="TextBox 4">
            <a:extLst>
              <a:ext uri="{FF2B5EF4-FFF2-40B4-BE49-F238E27FC236}">
                <a16:creationId xmlns:a16="http://schemas.microsoft.com/office/drawing/2014/main" id="{B28CC70C-11AD-EDAF-3B5C-AF0981236D65}"/>
              </a:ext>
            </a:extLst>
          </p:cNvPr>
          <p:cNvSpPr txBox="1"/>
          <p:nvPr/>
        </p:nvSpPr>
        <p:spPr>
          <a:xfrm>
            <a:off x="219065" y="276638"/>
            <a:ext cx="3977178" cy="461665"/>
          </a:xfrm>
          <a:prstGeom prst="rect">
            <a:avLst/>
          </a:prstGeom>
          <a:noFill/>
        </p:spPr>
        <p:txBody>
          <a:bodyPr wrap="square">
            <a:spAutoFit/>
          </a:bodyPr>
          <a:lstStyle/>
          <a:p>
            <a:r>
              <a:rPr lang="en-GB" sz="2400" b="1" dirty="0">
                <a:solidFill>
                  <a:schemeClr val="accent2">
                    <a:lumMod val="75000"/>
                  </a:schemeClr>
                </a:solidFill>
                <a:effectLst/>
                <a:latin typeface="Helvetica" pitchFamily="2" charset="0"/>
              </a:rPr>
              <a:t>IMPLEMENTING FMNR</a:t>
            </a:r>
          </a:p>
        </p:txBody>
      </p:sp>
      <p:pic>
        <p:nvPicPr>
          <p:cNvPr id="6" name="Picture 5">
            <a:extLst>
              <a:ext uri="{FF2B5EF4-FFF2-40B4-BE49-F238E27FC236}">
                <a16:creationId xmlns:a16="http://schemas.microsoft.com/office/drawing/2014/main" id="{A32E5DD0-4C3B-2F74-4CC1-E97B3B33EECD}"/>
              </a:ext>
            </a:extLst>
          </p:cNvPr>
          <p:cNvPicPr>
            <a:picLocks noChangeAspect="1"/>
          </p:cNvPicPr>
          <p:nvPr/>
        </p:nvPicPr>
        <p:blipFill>
          <a:blip r:embed="rId2"/>
          <a:stretch>
            <a:fillRect/>
          </a:stretch>
        </p:blipFill>
        <p:spPr>
          <a:xfrm>
            <a:off x="6987354" y="1554725"/>
            <a:ext cx="4075434" cy="2558687"/>
          </a:xfrm>
          <a:prstGeom prst="rect">
            <a:avLst/>
          </a:prstGeom>
        </p:spPr>
      </p:pic>
      <p:pic>
        <p:nvPicPr>
          <p:cNvPr id="7" name="Picture 6">
            <a:extLst>
              <a:ext uri="{FF2B5EF4-FFF2-40B4-BE49-F238E27FC236}">
                <a16:creationId xmlns:a16="http://schemas.microsoft.com/office/drawing/2014/main" id="{6C2B6A02-69F5-95E5-EEB5-4C5193D390C7}"/>
              </a:ext>
            </a:extLst>
          </p:cNvPr>
          <p:cNvPicPr>
            <a:picLocks noChangeAspect="1"/>
          </p:cNvPicPr>
          <p:nvPr/>
        </p:nvPicPr>
        <p:blipFill>
          <a:blip r:embed="rId3"/>
          <a:stretch>
            <a:fillRect/>
          </a:stretch>
        </p:blipFill>
        <p:spPr>
          <a:xfrm>
            <a:off x="6998788" y="4186644"/>
            <a:ext cx="4064000" cy="2476500"/>
          </a:xfrm>
          <a:prstGeom prst="rect">
            <a:avLst/>
          </a:prstGeom>
        </p:spPr>
      </p:pic>
    </p:spTree>
    <p:extLst>
      <p:ext uri="{BB962C8B-B14F-4D97-AF65-F5344CB8AC3E}">
        <p14:creationId xmlns:p14="http://schemas.microsoft.com/office/powerpoint/2010/main" val="3961979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A945F1-9CAA-2553-9650-697DF4EEEACD}"/>
              </a:ext>
            </a:extLst>
          </p:cNvPr>
          <p:cNvSpPr txBox="1"/>
          <p:nvPr/>
        </p:nvSpPr>
        <p:spPr>
          <a:xfrm>
            <a:off x="696365" y="409040"/>
            <a:ext cx="4150937" cy="461665"/>
          </a:xfrm>
          <a:prstGeom prst="rect">
            <a:avLst/>
          </a:prstGeom>
          <a:noFill/>
        </p:spPr>
        <p:txBody>
          <a:bodyPr wrap="square">
            <a:spAutoFit/>
          </a:bodyPr>
          <a:lstStyle/>
          <a:p>
            <a:r>
              <a:rPr lang="en-GB" sz="2400" b="1" dirty="0">
                <a:solidFill>
                  <a:schemeClr val="accent2">
                    <a:lumMod val="75000"/>
                  </a:schemeClr>
                </a:solidFill>
                <a:effectLst/>
                <a:latin typeface="Helvetica" pitchFamily="2" charset="0"/>
              </a:rPr>
              <a:t>IMPLEMENTING FMNR</a:t>
            </a:r>
          </a:p>
        </p:txBody>
      </p:sp>
      <p:pic>
        <p:nvPicPr>
          <p:cNvPr id="8" name="Picture 7">
            <a:extLst>
              <a:ext uri="{FF2B5EF4-FFF2-40B4-BE49-F238E27FC236}">
                <a16:creationId xmlns:a16="http://schemas.microsoft.com/office/drawing/2014/main" id="{067DB967-0CED-B88B-A988-01C0A289F3D8}"/>
              </a:ext>
            </a:extLst>
          </p:cNvPr>
          <p:cNvPicPr>
            <a:picLocks noChangeAspect="1"/>
          </p:cNvPicPr>
          <p:nvPr/>
        </p:nvPicPr>
        <p:blipFill>
          <a:blip r:embed="rId2"/>
          <a:stretch>
            <a:fillRect/>
          </a:stretch>
        </p:blipFill>
        <p:spPr>
          <a:xfrm>
            <a:off x="7010289" y="1130300"/>
            <a:ext cx="3835400" cy="2298700"/>
          </a:xfrm>
          <a:prstGeom prst="rect">
            <a:avLst/>
          </a:prstGeom>
        </p:spPr>
      </p:pic>
      <p:pic>
        <p:nvPicPr>
          <p:cNvPr id="9" name="Picture 8">
            <a:extLst>
              <a:ext uri="{FF2B5EF4-FFF2-40B4-BE49-F238E27FC236}">
                <a16:creationId xmlns:a16="http://schemas.microsoft.com/office/drawing/2014/main" id="{40ABF07B-76DD-4E06-EBF9-C2F333FEE196}"/>
              </a:ext>
            </a:extLst>
          </p:cNvPr>
          <p:cNvPicPr>
            <a:picLocks noChangeAspect="1"/>
          </p:cNvPicPr>
          <p:nvPr/>
        </p:nvPicPr>
        <p:blipFill>
          <a:blip r:embed="rId3"/>
          <a:stretch>
            <a:fillRect/>
          </a:stretch>
        </p:blipFill>
        <p:spPr>
          <a:xfrm>
            <a:off x="7010289" y="3917951"/>
            <a:ext cx="3924300" cy="2476500"/>
          </a:xfrm>
          <a:prstGeom prst="rect">
            <a:avLst/>
          </a:prstGeom>
        </p:spPr>
      </p:pic>
      <p:sp>
        <p:nvSpPr>
          <p:cNvPr id="11" name="TextBox 10">
            <a:extLst>
              <a:ext uri="{FF2B5EF4-FFF2-40B4-BE49-F238E27FC236}">
                <a16:creationId xmlns:a16="http://schemas.microsoft.com/office/drawing/2014/main" id="{6920365D-3FEB-8C47-AAB0-E6324E92B854}"/>
              </a:ext>
            </a:extLst>
          </p:cNvPr>
          <p:cNvSpPr txBox="1"/>
          <p:nvPr/>
        </p:nvSpPr>
        <p:spPr>
          <a:xfrm>
            <a:off x="790517" y="1571764"/>
            <a:ext cx="5049844" cy="707886"/>
          </a:xfrm>
          <a:prstGeom prst="rect">
            <a:avLst/>
          </a:prstGeom>
          <a:noFill/>
        </p:spPr>
        <p:txBody>
          <a:bodyPr wrap="square">
            <a:spAutoFit/>
          </a:bodyPr>
          <a:lstStyle/>
          <a:p>
            <a:r>
              <a:rPr lang="en-GB" sz="2000" b="1" dirty="0">
                <a:effectLst/>
                <a:latin typeface="Helvetica" pitchFamily="2" charset="0"/>
              </a:rPr>
              <a:t>Step 1: Examine your field and identify the number of tree species</a:t>
            </a:r>
          </a:p>
        </p:txBody>
      </p:sp>
      <p:sp>
        <p:nvSpPr>
          <p:cNvPr id="13" name="TextBox 12">
            <a:extLst>
              <a:ext uri="{FF2B5EF4-FFF2-40B4-BE49-F238E27FC236}">
                <a16:creationId xmlns:a16="http://schemas.microsoft.com/office/drawing/2014/main" id="{072EE1E9-3C2D-B86C-D50E-AFF8A2EE1E6B}"/>
              </a:ext>
            </a:extLst>
          </p:cNvPr>
          <p:cNvSpPr txBox="1"/>
          <p:nvPr/>
        </p:nvSpPr>
        <p:spPr>
          <a:xfrm>
            <a:off x="790517" y="4886126"/>
            <a:ext cx="5409045" cy="400110"/>
          </a:xfrm>
          <a:prstGeom prst="rect">
            <a:avLst/>
          </a:prstGeom>
          <a:noFill/>
        </p:spPr>
        <p:txBody>
          <a:bodyPr wrap="square">
            <a:spAutoFit/>
          </a:bodyPr>
          <a:lstStyle/>
          <a:p>
            <a:r>
              <a:rPr lang="en-GB" sz="2000" b="1" dirty="0">
                <a:effectLst/>
                <a:latin typeface="Helvetica" pitchFamily="2" charset="0"/>
              </a:rPr>
              <a:t>Sep 2: Identify the species to regenerate</a:t>
            </a:r>
          </a:p>
        </p:txBody>
      </p:sp>
      <p:sp>
        <p:nvSpPr>
          <p:cNvPr id="15" name="TextBox 14">
            <a:extLst>
              <a:ext uri="{FF2B5EF4-FFF2-40B4-BE49-F238E27FC236}">
                <a16:creationId xmlns:a16="http://schemas.microsoft.com/office/drawing/2014/main" id="{1D105CEA-8CA9-1E16-FCA6-489EF0E3F126}"/>
              </a:ext>
            </a:extLst>
          </p:cNvPr>
          <p:cNvSpPr txBox="1"/>
          <p:nvPr/>
        </p:nvSpPr>
        <p:spPr>
          <a:xfrm>
            <a:off x="1257412" y="2555250"/>
            <a:ext cx="3924300" cy="646331"/>
          </a:xfrm>
          <a:prstGeom prst="rect">
            <a:avLst/>
          </a:prstGeom>
          <a:noFill/>
        </p:spPr>
        <p:txBody>
          <a:bodyPr wrap="square">
            <a:spAutoFit/>
          </a:bodyPr>
          <a:lstStyle/>
          <a:p>
            <a:r>
              <a:rPr lang="en-GB" sz="1800" dirty="0">
                <a:effectLst/>
                <a:latin typeface="Helvetica" pitchFamily="2" charset="0"/>
              </a:rPr>
              <a:t>Select 50 - 100 stumps per hectare for regrowth during the dry season</a:t>
            </a:r>
            <a:endParaRPr lang="en-KE" dirty="0"/>
          </a:p>
        </p:txBody>
      </p:sp>
    </p:spTree>
    <p:extLst>
      <p:ext uri="{BB962C8B-B14F-4D97-AF65-F5344CB8AC3E}">
        <p14:creationId xmlns:p14="http://schemas.microsoft.com/office/powerpoint/2010/main" val="1148400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D4DEEF-8AD1-A761-1D74-11793E0C3E9C}"/>
              </a:ext>
            </a:extLst>
          </p:cNvPr>
          <p:cNvSpPr txBox="1"/>
          <p:nvPr/>
        </p:nvSpPr>
        <p:spPr>
          <a:xfrm>
            <a:off x="360217" y="1662687"/>
            <a:ext cx="6325717" cy="707886"/>
          </a:xfrm>
          <a:prstGeom prst="rect">
            <a:avLst/>
          </a:prstGeom>
          <a:noFill/>
        </p:spPr>
        <p:txBody>
          <a:bodyPr wrap="square">
            <a:spAutoFit/>
          </a:bodyPr>
          <a:lstStyle/>
          <a:p>
            <a:r>
              <a:rPr lang="en-GB" sz="2000" b="1" dirty="0">
                <a:solidFill>
                  <a:schemeClr val="accent2">
                    <a:lumMod val="75000"/>
                  </a:schemeClr>
                </a:solidFill>
                <a:effectLst/>
                <a:latin typeface="Helvetica" pitchFamily="2" charset="0"/>
              </a:rPr>
              <a:t>Step 3</a:t>
            </a:r>
            <a:r>
              <a:rPr lang="en-GB" sz="2000" b="1" dirty="0">
                <a:effectLst/>
                <a:latin typeface="Helvetica" pitchFamily="2" charset="0"/>
              </a:rPr>
              <a:t>: Select 2 or 3 good stems a&amp; eliminate the rest</a:t>
            </a:r>
          </a:p>
        </p:txBody>
      </p:sp>
      <p:sp>
        <p:nvSpPr>
          <p:cNvPr id="6" name="TextBox 5">
            <a:extLst>
              <a:ext uri="{FF2B5EF4-FFF2-40B4-BE49-F238E27FC236}">
                <a16:creationId xmlns:a16="http://schemas.microsoft.com/office/drawing/2014/main" id="{856C4622-EDE3-3600-9F49-16924994393B}"/>
              </a:ext>
            </a:extLst>
          </p:cNvPr>
          <p:cNvSpPr txBox="1"/>
          <p:nvPr/>
        </p:nvSpPr>
        <p:spPr>
          <a:xfrm>
            <a:off x="397164" y="4369485"/>
            <a:ext cx="6096000" cy="707886"/>
          </a:xfrm>
          <a:prstGeom prst="rect">
            <a:avLst/>
          </a:prstGeom>
          <a:noFill/>
        </p:spPr>
        <p:txBody>
          <a:bodyPr wrap="square">
            <a:spAutoFit/>
          </a:bodyPr>
          <a:lstStyle/>
          <a:p>
            <a:r>
              <a:rPr lang="en-GB" sz="2000" b="1" dirty="0">
                <a:solidFill>
                  <a:schemeClr val="accent2">
                    <a:lumMod val="75000"/>
                  </a:schemeClr>
                </a:solidFill>
                <a:effectLst/>
                <a:latin typeface="Helvetica" pitchFamily="2" charset="0"/>
              </a:rPr>
              <a:t>Step 4</a:t>
            </a:r>
            <a:r>
              <a:rPr lang="en-GB" sz="2000" b="1" dirty="0">
                <a:effectLst/>
                <a:latin typeface="Helvetica" pitchFamily="2" charset="0"/>
              </a:rPr>
              <a:t>: Trim the side branches on the lower half of the selected stems</a:t>
            </a:r>
            <a:endParaRPr lang="en-KE" sz="2000" b="1" dirty="0"/>
          </a:p>
        </p:txBody>
      </p:sp>
      <p:pic>
        <p:nvPicPr>
          <p:cNvPr id="7" name="Picture 6">
            <a:extLst>
              <a:ext uri="{FF2B5EF4-FFF2-40B4-BE49-F238E27FC236}">
                <a16:creationId xmlns:a16="http://schemas.microsoft.com/office/drawing/2014/main" id="{E5394B21-0218-566E-FA5A-7E6C920FE39A}"/>
              </a:ext>
            </a:extLst>
          </p:cNvPr>
          <p:cNvPicPr>
            <a:picLocks noChangeAspect="1"/>
          </p:cNvPicPr>
          <p:nvPr/>
        </p:nvPicPr>
        <p:blipFill>
          <a:blip r:embed="rId2"/>
          <a:stretch>
            <a:fillRect/>
          </a:stretch>
        </p:blipFill>
        <p:spPr>
          <a:xfrm>
            <a:off x="6685934" y="3158658"/>
            <a:ext cx="5105298" cy="3757626"/>
          </a:xfrm>
          <a:prstGeom prst="rect">
            <a:avLst/>
          </a:prstGeom>
        </p:spPr>
      </p:pic>
      <p:sp>
        <p:nvSpPr>
          <p:cNvPr id="8" name="AutoShape 2">
            <a:extLst>
              <a:ext uri="{FF2B5EF4-FFF2-40B4-BE49-F238E27FC236}">
                <a16:creationId xmlns:a16="http://schemas.microsoft.com/office/drawing/2014/main" id="{40FB7A5C-46F5-E5D7-C90F-56B5C2CD4A8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KE"/>
          </a:p>
        </p:txBody>
      </p:sp>
      <p:pic>
        <p:nvPicPr>
          <p:cNvPr id="9" name="Picture 8">
            <a:extLst>
              <a:ext uri="{FF2B5EF4-FFF2-40B4-BE49-F238E27FC236}">
                <a16:creationId xmlns:a16="http://schemas.microsoft.com/office/drawing/2014/main" id="{AB37DF53-2D41-E2F6-B11A-157EF589F13A}"/>
              </a:ext>
            </a:extLst>
          </p:cNvPr>
          <p:cNvPicPr>
            <a:picLocks noChangeAspect="1"/>
          </p:cNvPicPr>
          <p:nvPr/>
        </p:nvPicPr>
        <p:blipFill>
          <a:blip r:embed="rId3"/>
          <a:stretch>
            <a:fillRect/>
          </a:stretch>
        </p:blipFill>
        <p:spPr>
          <a:xfrm>
            <a:off x="6685935" y="673646"/>
            <a:ext cx="5105298" cy="2355882"/>
          </a:xfrm>
          <a:prstGeom prst="rect">
            <a:avLst/>
          </a:prstGeom>
        </p:spPr>
      </p:pic>
      <p:sp>
        <p:nvSpPr>
          <p:cNvPr id="10" name="TextBox 9">
            <a:extLst>
              <a:ext uri="{FF2B5EF4-FFF2-40B4-BE49-F238E27FC236}">
                <a16:creationId xmlns:a16="http://schemas.microsoft.com/office/drawing/2014/main" id="{40D4A0DC-77DA-511E-3E6C-FA415933F143}"/>
              </a:ext>
            </a:extLst>
          </p:cNvPr>
          <p:cNvSpPr txBox="1"/>
          <p:nvPr/>
        </p:nvSpPr>
        <p:spPr>
          <a:xfrm>
            <a:off x="360217" y="371038"/>
            <a:ext cx="3977178" cy="369332"/>
          </a:xfrm>
          <a:prstGeom prst="rect">
            <a:avLst/>
          </a:prstGeom>
          <a:noFill/>
        </p:spPr>
        <p:txBody>
          <a:bodyPr wrap="square">
            <a:spAutoFit/>
          </a:bodyPr>
          <a:lstStyle/>
          <a:p>
            <a:r>
              <a:rPr lang="en-GB" b="1" dirty="0">
                <a:solidFill>
                  <a:schemeClr val="accent2">
                    <a:lumMod val="75000"/>
                  </a:schemeClr>
                </a:solidFill>
                <a:effectLst/>
                <a:latin typeface="Helvetica" pitchFamily="2" charset="0"/>
              </a:rPr>
              <a:t>IMPLEMENTING FMNR</a:t>
            </a:r>
          </a:p>
        </p:txBody>
      </p:sp>
      <p:sp>
        <p:nvSpPr>
          <p:cNvPr id="12" name="TextBox 11">
            <a:extLst>
              <a:ext uri="{FF2B5EF4-FFF2-40B4-BE49-F238E27FC236}">
                <a16:creationId xmlns:a16="http://schemas.microsoft.com/office/drawing/2014/main" id="{3D630AD7-1D74-6B19-D84A-B6F81D8C0D85}"/>
              </a:ext>
            </a:extLst>
          </p:cNvPr>
          <p:cNvSpPr txBox="1"/>
          <p:nvPr/>
        </p:nvSpPr>
        <p:spPr>
          <a:xfrm>
            <a:off x="475075" y="2436284"/>
            <a:ext cx="6096000" cy="923330"/>
          </a:xfrm>
          <a:prstGeom prst="rect">
            <a:avLst/>
          </a:prstGeom>
          <a:noFill/>
        </p:spPr>
        <p:txBody>
          <a:bodyPr wrap="square">
            <a:spAutoFit/>
          </a:bodyPr>
          <a:lstStyle/>
          <a:p>
            <a:r>
              <a:rPr lang="en-GB" sz="1800" dirty="0">
                <a:effectLst/>
                <a:latin typeface="Helvetica" pitchFamily="2" charset="0"/>
              </a:rPr>
              <a:t>Select the tallest and straightest stems and prune side branches to roughly half the height of the stem (using sharpened axe or machete and cutting upwards carefully).</a:t>
            </a:r>
            <a:endParaRPr lang="en-KE" dirty="0"/>
          </a:p>
        </p:txBody>
      </p:sp>
      <p:sp>
        <p:nvSpPr>
          <p:cNvPr id="14" name="TextBox 13">
            <a:extLst>
              <a:ext uri="{FF2B5EF4-FFF2-40B4-BE49-F238E27FC236}">
                <a16:creationId xmlns:a16="http://schemas.microsoft.com/office/drawing/2014/main" id="{7E69BC15-C7C0-0C3B-486F-49D22A700CCE}"/>
              </a:ext>
            </a:extLst>
          </p:cNvPr>
          <p:cNvSpPr txBox="1"/>
          <p:nvPr/>
        </p:nvSpPr>
        <p:spPr>
          <a:xfrm>
            <a:off x="835741" y="5257146"/>
            <a:ext cx="6096000" cy="646331"/>
          </a:xfrm>
          <a:prstGeom prst="rect">
            <a:avLst/>
          </a:prstGeom>
          <a:noFill/>
        </p:spPr>
        <p:txBody>
          <a:bodyPr wrap="square">
            <a:spAutoFit/>
          </a:bodyPr>
          <a:lstStyle/>
          <a:p>
            <a:r>
              <a:rPr lang="en-GB" sz="1800" dirty="0">
                <a:effectLst/>
                <a:latin typeface="Helvetica" pitchFamily="2" charset="0"/>
              </a:rPr>
              <a:t>Remove excess shoots, leave the cut leaves on the surface</a:t>
            </a:r>
            <a:endParaRPr lang="en-KE" dirty="0"/>
          </a:p>
        </p:txBody>
      </p:sp>
    </p:spTree>
    <p:extLst>
      <p:ext uri="{BB962C8B-B14F-4D97-AF65-F5344CB8AC3E}">
        <p14:creationId xmlns:p14="http://schemas.microsoft.com/office/powerpoint/2010/main" val="3071604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2998AD-FF1F-66DE-0C8E-7787A25AE8D0}"/>
              </a:ext>
            </a:extLst>
          </p:cNvPr>
          <p:cNvSpPr txBox="1"/>
          <p:nvPr/>
        </p:nvSpPr>
        <p:spPr>
          <a:xfrm>
            <a:off x="425142" y="1260090"/>
            <a:ext cx="5588000" cy="830997"/>
          </a:xfrm>
          <a:prstGeom prst="rect">
            <a:avLst/>
          </a:prstGeom>
          <a:noFill/>
        </p:spPr>
        <p:txBody>
          <a:bodyPr wrap="square">
            <a:spAutoFit/>
          </a:bodyPr>
          <a:lstStyle/>
          <a:p>
            <a:r>
              <a:rPr lang="en-GB" sz="2400" b="1" dirty="0">
                <a:solidFill>
                  <a:schemeClr val="accent2">
                    <a:lumMod val="75000"/>
                  </a:schemeClr>
                </a:solidFill>
                <a:effectLst/>
                <a:latin typeface="Helvetica" pitchFamily="2" charset="0"/>
              </a:rPr>
              <a:t>Step </a:t>
            </a:r>
            <a:r>
              <a:rPr lang="en-GB" sz="2400" b="1" dirty="0">
                <a:solidFill>
                  <a:schemeClr val="accent2">
                    <a:lumMod val="75000"/>
                  </a:schemeClr>
                </a:solidFill>
                <a:latin typeface="Helvetica" pitchFamily="2" charset="0"/>
              </a:rPr>
              <a:t>5: </a:t>
            </a:r>
            <a:r>
              <a:rPr lang="en-GB" sz="2400" b="1" dirty="0">
                <a:effectLst/>
                <a:latin typeface="Helvetica" pitchFamily="2" charset="0"/>
              </a:rPr>
              <a:t>Mark the selected stems with coloured cloth (identifiable from afar)</a:t>
            </a:r>
          </a:p>
        </p:txBody>
      </p:sp>
      <p:pic>
        <p:nvPicPr>
          <p:cNvPr id="4" name="Picture 3">
            <a:extLst>
              <a:ext uri="{FF2B5EF4-FFF2-40B4-BE49-F238E27FC236}">
                <a16:creationId xmlns:a16="http://schemas.microsoft.com/office/drawing/2014/main" id="{100A9F71-2753-2DF8-B58B-01909BA07F71}"/>
              </a:ext>
            </a:extLst>
          </p:cNvPr>
          <p:cNvPicPr>
            <a:picLocks noChangeAspect="1"/>
          </p:cNvPicPr>
          <p:nvPr/>
        </p:nvPicPr>
        <p:blipFill>
          <a:blip r:embed="rId2"/>
          <a:stretch>
            <a:fillRect/>
          </a:stretch>
        </p:blipFill>
        <p:spPr>
          <a:xfrm>
            <a:off x="6604545" y="447202"/>
            <a:ext cx="4602836" cy="3144379"/>
          </a:xfrm>
          <a:prstGeom prst="rect">
            <a:avLst/>
          </a:prstGeom>
        </p:spPr>
      </p:pic>
      <p:sp>
        <p:nvSpPr>
          <p:cNvPr id="7" name="TextBox 6">
            <a:extLst>
              <a:ext uri="{FF2B5EF4-FFF2-40B4-BE49-F238E27FC236}">
                <a16:creationId xmlns:a16="http://schemas.microsoft.com/office/drawing/2014/main" id="{3D941FA6-76BB-AE05-6A2B-1AD03C6F5A30}"/>
              </a:ext>
            </a:extLst>
          </p:cNvPr>
          <p:cNvSpPr txBox="1"/>
          <p:nvPr/>
        </p:nvSpPr>
        <p:spPr>
          <a:xfrm>
            <a:off x="5733398" y="4448565"/>
            <a:ext cx="6169891" cy="1785104"/>
          </a:xfrm>
          <a:prstGeom prst="rect">
            <a:avLst/>
          </a:prstGeom>
          <a:noFill/>
        </p:spPr>
        <p:txBody>
          <a:bodyPr wrap="square">
            <a:spAutoFit/>
          </a:bodyPr>
          <a:lstStyle/>
          <a:p>
            <a:r>
              <a:rPr lang="en-GB" sz="2000" b="1" dirty="0">
                <a:solidFill>
                  <a:schemeClr val="accent2">
                    <a:lumMod val="75000"/>
                  </a:schemeClr>
                </a:solidFill>
                <a:effectLst/>
                <a:latin typeface="Helvetica" pitchFamily="2" charset="0"/>
              </a:rPr>
              <a:t>Step </a:t>
            </a:r>
            <a:r>
              <a:rPr lang="en-GB" sz="2000" b="1" dirty="0">
                <a:solidFill>
                  <a:schemeClr val="accent2">
                    <a:lumMod val="75000"/>
                  </a:schemeClr>
                </a:solidFill>
                <a:latin typeface="Helvetica" pitchFamily="2" charset="0"/>
              </a:rPr>
              <a:t>6</a:t>
            </a:r>
            <a:r>
              <a:rPr lang="en-GB" sz="2000" b="1" dirty="0">
                <a:latin typeface="Helvetica" pitchFamily="2" charset="0"/>
              </a:rPr>
              <a:t>: Community engagement: </a:t>
            </a:r>
            <a:r>
              <a:rPr lang="en-GB" dirty="0">
                <a:effectLst/>
                <a:latin typeface="Helvetica" pitchFamily="2" charset="0"/>
              </a:rPr>
              <a:t>Work with the whole community to agree on rules that will protect the selected trees in the field and respect everyone's rights. Raise awareness at all levels (men, women, community leaders, youth) on the common benefits and involvement of all</a:t>
            </a:r>
            <a:endParaRPr lang="en-KE" dirty="0"/>
          </a:p>
        </p:txBody>
      </p:sp>
      <p:pic>
        <p:nvPicPr>
          <p:cNvPr id="8" name="Picture 7">
            <a:extLst>
              <a:ext uri="{FF2B5EF4-FFF2-40B4-BE49-F238E27FC236}">
                <a16:creationId xmlns:a16="http://schemas.microsoft.com/office/drawing/2014/main" id="{642549A1-503B-ACED-5C08-3149B1C220F7}"/>
              </a:ext>
            </a:extLst>
          </p:cNvPr>
          <p:cNvPicPr>
            <a:picLocks noChangeAspect="1"/>
          </p:cNvPicPr>
          <p:nvPr/>
        </p:nvPicPr>
        <p:blipFill>
          <a:blip r:embed="rId3"/>
          <a:stretch>
            <a:fillRect/>
          </a:stretch>
        </p:blipFill>
        <p:spPr>
          <a:xfrm>
            <a:off x="410692" y="3765672"/>
            <a:ext cx="5087471" cy="2829792"/>
          </a:xfrm>
          <a:prstGeom prst="rect">
            <a:avLst/>
          </a:prstGeom>
        </p:spPr>
      </p:pic>
      <p:sp>
        <p:nvSpPr>
          <p:cNvPr id="9" name="TextBox 8">
            <a:extLst>
              <a:ext uri="{FF2B5EF4-FFF2-40B4-BE49-F238E27FC236}">
                <a16:creationId xmlns:a16="http://schemas.microsoft.com/office/drawing/2014/main" id="{C02C65B1-A869-9E3F-8A2F-1C84DA5A1528}"/>
              </a:ext>
            </a:extLst>
          </p:cNvPr>
          <p:cNvSpPr txBox="1"/>
          <p:nvPr/>
        </p:nvSpPr>
        <p:spPr>
          <a:xfrm>
            <a:off x="410692" y="262536"/>
            <a:ext cx="2808450" cy="369332"/>
          </a:xfrm>
          <a:prstGeom prst="rect">
            <a:avLst/>
          </a:prstGeom>
          <a:noFill/>
        </p:spPr>
        <p:txBody>
          <a:bodyPr wrap="square">
            <a:spAutoFit/>
          </a:bodyPr>
          <a:lstStyle/>
          <a:p>
            <a:r>
              <a:rPr lang="en-GB" b="1" i="1" dirty="0">
                <a:solidFill>
                  <a:schemeClr val="accent2">
                    <a:lumMod val="75000"/>
                  </a:schemeClr>
                </a:solidFill>
                <a:effectLst/>
                <a:latin typeface="Helvetica" pitchFamily="2" charset="0"/>
              </a:rPr>
              <a:t>IMPLEMENTING FMNR</a:t>
            </a:r>
          </a:p>
        </p:txBody>
      </p:sp>
      <p:sp>
        <p:nvSpPr>
          <p:cNvPr id="11" name="TextBox 10">
            <a:extLst>
              <a:ext uri="{FF2B5EF4-FFF2-40B4-BE49-F238E27FC236}">
                <a16:creationId xmlns:a16="http://schemas.microsoft.com/office/drawing/2014/main" id="{BF550F4E-4933-36CB-2F47-14967DD1F212}"/>
              </a:ext>
            </a:extLst>
          </p:cNvPr>
          <p:cNvSpPr txBox="1"/>
          <p:nvPr/>
        </p:nvSpPr>
        <p:spPr>
          <a:xfrm>
            <a:off x="874457" y="2220498"/>
            <a:ext cx="4513544" cy="646331"/>
          </a:xfrm>
          <a:prstGeom prst="rect">
            <a:avLst/>
          </a:prstGeom>
          <a:noFill/>
        </p:spPr>
        <p:txBody>
          <a:bodyPr wrap="square">
            <a:spAutoFit/>
          </a:bodyPr>
          <a:lstStyle/>
          <a:p>
            <a:r>
              <a:rPr lang="en-GB" sz="1800" i="1" dirty="0">
                <a:effectLst/>
                <a:latin typeface="Helvetica" pitchFamily="2" charset="0"/>
              </a:rPr>
              <a:t>Prune any unwanted new stems and side branches (each 2-6 months</a:t>
            </a:r>
            <a:r>
              <a:rPr lang="en-GB" sz="1800" dirty="0">
                <a:effectLst/>
                <a:latin typeface="Helvetica" pitchFamily="2" charset="0"/>
              </a:rPr>
              <a:t>).</a:t>
            </a:r>
            <a:endParaRPr lang="en-KE" dirty="0"/>
          </a:p>
        </p:txBody>
      </p:sp>
      <p:sp>
        <p:nvSpPr>
          <p:cNvPr id="13" name="TextBox 12">
            <a:extLst>
              <a:ext uri="{FF2B5EF4-FFF2-40B4-BE49-F238E27FC236}">
                <a16:creationId xmlns:a16="http://schemas.microsoft.com/office/drawing/2014/main" id="{A421D369-CDCF-68A3-2D16-CBA5CAAD1442}"/>
              </a:ext>
            </a:extLst>
          </p:cNvPr>
          <p:cNvSpPr txBox="1"/>
          <p:nvPr/>
        </p:nvSpPr>
        <p:spPr>
          <a:xfrm>
            <a:off x="874457" y="2903975"/>
            <a:ext cx="4973072" cy="584775"/>
          </a:xfrm>
          <a:prstGeom prst="rect">
            <a:avLst/>
          </a:prstGeom>
          <a:noFill/>
        </p:spPr>
        <p:txBody>
          <a:bodyPr wrap="square">
            <a:spAutoFit/>
          </a:bodyPr>
          <a:lstStyle/>
          <a:p>
            <a:r>
              <a:rPr lang="en-GB" sz="1600" i="1" dirty="0">
                <a:effectLst/>
                <a:latin typeface="Helvetica" pitchFamily="2" charset="0"/>
              </a:rPr>
              <a:t>Cut one stem (per tree) each year and let another grow in its place.</a:t>
            </a:r>
          </a:p>
        </p:txBody>
      </p:sp>
    </p:spTree>
    <p:extLst>
      <p:ext uri="{BB962C8B-B14F-4D97-AF65-F5344CB8AC3E}">
        <p14:creationId xmlns:p14="http://schemas.microsoft.com/office/powerpoint/2010/main" val="2103855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67895C-AA38-8420-95DB-947373867FDA}"/>
              </a:ext>
            </a:extLst>
          </p:cNvPr>
          <p:cNvSpPr txBox="1"/>
          <p:nvPr/>
        </p:nvSpPr>
        <p:spPr>
          <a:xfrm>
            <a:off x="442398" y="557395"/>
            <a:ext cx="4247588" cy="461665"/>
          </a:xfrm>
          <a:prstGeom prst="rect">
            <a:avLst/>
          </a:prstGeom>
          <a:noFill/>
        </p:spPr>
        <p:txBody>
          <a:bodyPr wrap="square">
            <a:spAutoFit/>
          </a:bodyPr>
          <a:lstStyle/>
          <a:p>
            <a:r>
              <a:rPr lang="en-GB" sz="2400" b="1" dirty="0">
                <a:solidFill>
                  <a:schemeClr val="accent2">
                    <a:lumMod val="75000"/>
                  </a:schemeClr>
                </a:solidFill>
                <a:effectLst/>
                <a:latin typeface="Helvetica" pitchFamily="2" charset="0"/>
              </a:rPr>
              <a:t>TECHNICAL STANDARDS</a:t>
            </a:r>
          </a:p>
        </p:txBody>
      </p:sp>
      <p:sp>
        <p:nvSpPr>
          <p:cNvPr id="5" name="TextBox 4">
            <a:extLst>
              <a:ext uri="{FF2B5EF4-FFF2-40B4-BE49-F238E27FC236}">
                <a16:creationId xmlns:a16="http://schemas.microsoft.com/office/drawing/2014/main" id="{5288127B-9334-B1F9-2DF2-6306C60B12C9}"/>
              </a:ext>
            </a:extLst>
          </p:cNvPr>
          <p:cNvSpPr txBox="1"/>
          <p:nvPr/>
        </p:nvSpPr>
        <p:spPr>
          <a:xfrm>
            <a:off x="309662" y="2212850"/>
            <a:ext cx="6366441" cy="4247317"/>
          </a:xfrm>
          <a:prstGeom prst="rect">
            <a:avLst/>
          </a:prstGeom>
          <a:noFill/>
        </p:spPr>
        <p:txBody>
          <a:bodyPr wrap="square">
            <a:spAutoFit/>
          </a:bodyPr>
          <a:lstStyle/>
          <a:p>
            <a:pPr marL="285750" indent="-285750">
              <a:buFont typeface="Arial" panose="020B0604020202020204" pitchFamily="34" charset="0"/>
              <a:buChar char="•"/>
            </a:pPr>
            <a:r>
              <a:rPr lang="en-GB" b="1" dirty="0">
                <a:effectLst/>
                <a:latin typeface="Helvetica" pitchFamily="2" charset="0"/>
              </a:rPr>
              <a:t>Advisable to obtain a density </a:t>
            </a:r>
            <a:r>
              <a:rPr lang="en-GB" dirty="0">
                <a:effectLst/>
                <a:latin typeface="Helvetica" pitchFamily="2" charset="0"/>
              </a:rPr>
              <a:t>that does not interfere with the crops. </a:t>
            </a:r>
            <a:r>
              <a:rPr lang="en-GB" b="1" dirty="0">
                <a:latin typeface="Helvetica" pitchFamily="2" charset="0"/>
              </a:rPr>
              <a:t>D</a:t>
            </a:r>
            <a:r>
              <a:rPr lang="en-GB" b="1" dirty="0">
                <a:effectLst/>
                <a:latin typeface="Helvetica" pitchFamily="2" charset="0"/>
              </a:rPr>
              <a:t>ensity</a:t>
            </a:r>
            <a:r>
              <a:rPr lang="en-GB" dirty="0">
                <a:effectLst/>
                <a:latin typeface="Helvetica" pitchFamily="2" charset="0"/>
              </a:rPr>
              <a:t> of 100 to 400 trees/ha depending on the species and their phenology and the choice of growers</a:t>
            </a:r>
          </a:p>
          <a:p>
            <a:pPr marL="285750" indent="-285750">
              <a:buFont typeface="Arial" panose="020B0604020202020204" pitchFamily="34" charset="0"/>
              <a:buChar char="•"/>
            </a:pPr>
            <a:endParaRPr lang="en-GB" dirty="0">
              <a:latin typeface="Helvetica" pitchFamily="2" charset="0"/>
            </a:endParaRPr>
          </a:p>
          <a:p>
            <a:pPr marL="285750" indent="-285750">
              <a:buFont typeface="Arial" panose="020B0604020202020204" pitchFamily="34" charset="0"/>
              <a:buChar char="•"/>
            </a:pPr>
            <a:r>
              <a:rPr lang="en-GB" dirty="0">
                <a:effectLst/>
                <a:latin typeface="Helvetica" pitchFamily="2" charset="0"/>
              </a:rPr>
              <a:t>For </a:t>
            </a:r>
            <a:r>
              <a:rPr lang="en-GB" b="1" dirty="0">
                <a:effectLst/>
                <a:latin typeface="Helvetica" pitchFamily="2" charset="0"/>
              </a:rPr>
              <a:t>medium-sized species </a:t>
            </a:r>
            <a:r>
              <a:rPr lang="en-GB" dirty="0">
                <a:effectLst/>
                <a:latin typeface="Helvetica" pitchFamily="2" charset="0"/>
              </a:rPr>
              <a:t>such as </a:t>
            </a:r>
            <a:r>
              <a:rPr lang="en-GB" i="1" dirty="0">
                <a:effectLst/>
                <a:latin typeface="Helvetica" pitchFamily="2" charset="0"/>
              </a:rPr>
              <a:t>Balanites </a:t>
            </a:r>
            <a:r>
              <a:rPr lang="en-GB" i="1" dirty="0" err="1">
                <a:effectLst/>
                <a:latin typeface="Helvetica" pitchFamily="2" charset="0"/>
              </a:rPr>
              <a:t>aegyptiaca</a:t>
            </a:r>
            <a:r>
              <a:rPr lang="en-GB" i="1" dirty="0">
                <a:effectLst/>
                <a:latin typeface="Helvetica" pitchFamily="2" charset="0"/>
              </a:rPr>
              <a:t>, </a:t>
            </a:r>
            <a:r>
              <a:rPr lang="en-GB" i="1" dirty="0" err="1">
                <a:effectLst/>
                <a:latin typeface="Helvetica" pitchFamily="2" charset="0"/>
              </a:rPr>
              <a:t>Faidherbia</a:t>
            </a:r>
            <a:r>
              <a:rPr lang="en-GB" i="1" dirty="0">
                <a:effectLst/>
                <a:latin typeface="Helvetica" pitchFamily="2" charset="0"/>
              </a:rPr>
              <a:t> albida</a:t>
            </a:r>
            <a:r>
              <a:rPr lang="en-GB" dirty="0">
                <a:effectLst/>
                <a:latin typeface="Helvetica" pitchFamily="2" charset="0"/>
              </a:rPr>
              <a:t>: 100 plants per hectare at 10m x 10m spacing;</a:t>
            </a:r>
          </a:p>
          <a:p>
            <a:pPr marL="285750" indent="-285750">
              <a:buFont typeface="Arial" panose="020B0604020202020204" pitchFamily="34" charset="0"/>
              <a:buChar char="•"/>
            </a:pPr>
            <a:endParaRPr lang="en-GB" dirty="0">
              <a:effectLst/>
              <a:latin typeface="Helvetica" pitchFamily="2" charset="0"/>
            </a:endParaRPr>
          </a:p>
          <a:p>
            <a:pPr marL="285750" indent="-285750">
              <a:buFont typeface="Arial" panose="020B0604020202020204" pitchFamily="34" charset="0"/>
              <a:buChar char="•"/>
            </a:pPr>
            <a:r>
              <a:rPr lang="en-GB" dirty="0">
                <a:effectLst/>
                <a:latin typeface="Helvetica" pitchFamily="2" charset="0"/>
              </a:rPr>
              <a:t>For </a:t>
            </a:r>
            <a:r>
              <a:rPr lang="en-GB" b="1" dirty="0">
                <a:effectLst/>
                <a:latin typeface="Helvetica" pitchFamily="2" charset="0"/>
              </a:rPr>
              <a:t>bushy species</a:t>
            </a:r>
            <a:r>
              <a:rPr lang="en-GB" dirty="0">
                <a:effectLst/>
                <a:latin typeface="Helvetica" pitchFamily="2" charset="0"/>
              </a:rPr>
              <a:t> like </a:t>
            </a:r>
            <a:r>
              <a:rPr lang="en-GB" i="1" dirty="0" err="1">
                <a:effectLst/>
                <a:latin typeface="Helvetica" pitchFamily="2" charset="0"/>
              </a:rPr>
              <a:t>Combretaceae</a:t>
            </a:r>
            <a:r>
              <a:rPr lang="en-GB" dirty="0">
                <a:effectLst/>
                <a:latin typeface="Helvetica" pitchFamily="2" charset="0"/>
              </a:rPr>
              <a:t>: 400 per hectare at 5m x 5m spacing)</a:t>
            </a:r>
          </a:p>
          <a:p>
            <a:pPr marL="285750" indent="-285750">
              <a:buFont typeface="Arial" panose="020B0604020202020204" pitchFamily="34" charset="0"/>
              <a:buChar char="•"/>
            </a:pPr>
            <a:endParaRPr lang="en-GB" dirty="0">
              <a:effectLst/>
              <a:latin typeface="Helvetica" pitchFamily="2" charset="0"/>
            </a:endParaRPr>
          </a:p>
          <a:p>
            <a:pPr marL="285750" indent="-285750">
              <a:buFont typeface="Arial" panose="020B0604020202020204" pitchFamily="34" charset="0"/>
              <a:buChar char="•"/>
            </a:pPr>
            <a:r>
              <a:rPr lang="en-GB" dirty="0">
                <a:effectLst/>
                <a:latin typeface="Helvetica" pitchFamily="2" charset="0"/>
              </a:rPr>
              <a:t>Basic competencies (selection, spacing, pruning, utilisation, etc)</a:t>
            </a:r>
          </a:p>
          <a:p>
            <a:endParaRPr lang="en-GB" dirty="0">
              <a:effectLst/>
              <a:latin typeface="Helvetica" pitchFamily="2" charset="0"/>
            </a:endParaRPr>
          </a:p>
        </p:txBody>
      </p:sp>
      <p:sp>
        <p:nvSpPr>
          <p:cNvPr id="7" name="TextBox 6">
            <a:extLst>
              <a:ext uri="{FF2B5EF4-FFF2-40B4-BE49-F238E27FC236}">
                <a16:creationId xmlns:a16="http://schemas.microsoft.com/office/drawing/2014/main" id="{A3A55703-5217-1A1E-9F7B-D6EFE7FED0E6}"/>
              </a:ext>
            </a:extLst>
          </p:cNvPr>
          <p:cNvSpPr txBox="1"/>
          <p:nvPr/>
        </p:nvSpPr>
        <p:spPr>
          <a:xfrm>
            <a:off x="309662" y="1145490"/>
            <a:ext cx="7020286" cy="923330"/>
          </a:xfrm>
          <a:prstGeom prst="rect">
            <a:avLst/>
          </a:prstGeom>
          <a:noFill/>
        </p:spPr>
        <p:txBody>
          <a:bodyPr wrap="square">
            <a:spAutoFit/>
          </a:bodyPr>
          <a:lstStyle/>
          <a:p>
            <a:pPr marL="285750" indent="-285750">
              <a:buFont typeface="Arial" panose="020B0604020202020204" pitchFamily="34" charset="0"/>
              <a:buChar char="•"/>
            </a:pPr>
            <a:r>
              <a:rPr lang="en-GB" b="1" dirty="0">
                <a:effectLst/>
                <a:latin typeface="Helvetica" pitchFamily="2" charset="0"/>
              </a:rPr>
              <a:t>Flexible technical specifications </a:t>
            </a:r>
            <a:r>
              <a:rPr lang="en-GB" dirty="0">
                <a:effectLst/>
                <a:latin typeface="Helvetica" pitchFamily="2" charset="0"/>
              </a:rPr>
              <a:t>: farmers or pastoralist manage their trees and fields as they choose</a:t>
            </a:r>
            <a:r>
              <a:rPr lang="en-GB" dirty="0">
                <a:latin typeface="Helvetica" pitchFamily="2" charset="0"/>
              </a:rPr>
              <a:t> – </a:t>
            </a:r>
            <a:r>
              <a:rPr lang="en-GB" dirty="0">
                <a:effectLst/>
                <a:latin typeface="Helvetica" pitchFamily="2" charset="0"/>
              </a:rPr>
              <a:t>decide on species, </a:t>
            </a:r>
            <a:r>
              <a:rPr lang="en-GB" dirty="0" err="1">
                <a:effectLst/>
                <a:latin typeface="Helvetica" pitchFamily="2" charset="0"/>
              </a:rPr>
              <a:t>no.of</a:t>
            </a:r>
            <a:r>
              <a:rPr lang="en-GB" dirty="0">
                <a:effectLst/>
                <a:latin typeface="Helvetica" pitchFamily="2" charset="0"/>
              </a:rPr>
              <a:t> trees/density, and canopy.</a:t>
            </a:r>
          </a:p>
        </p:txBody>
      </p:sp>
      <p:pic>
        <p:nvPicPr>
          <p:cNvPr id="10" name="Picture 9">
            <a:extLst>
              <a:ext uri="{FF2B5EF4-FFF2-40B4-BE49-F238E27FC236}">
                <a16:creationId xmlns:a16="http://schemas.microsoft.com/office/drawing/2014/main" id="{3678E191-21BF-4909-38B3-AAE230CBDDBB}"/>
              </a:ext>
            </a:extLst>
          </p:cNvPr>
          <p:cNvPicPr>
            <a:picLocks noChangeAspect="1"/>
          </p:cNvPicPr>
          <p:nvPr/>
        </p:nvPicPr>
        <p:blipFill>
          <a:blip r:embed="rId2"/>
          <a:stretch>
            <a:fillRect/>
          </a:stretch>
        </p:blipFill>
        <p:spPr>
          <a:xfrm>
            <a:off x="6917047" y="1145490"/>
            <a:ext cx="4965291" cy="3294148"/>
          </a:xfrm>
          <a:prstGeom prst="rect">
            <a:avLst/>
          </a:prstGeom>
        </p:spPr>
      </p:pic>
    </p:spTree>
    <p:extLst>
      <p:ext uri="{BB962C8B-B14F-4D97-AF65-F5344CB8AC3E}">
        <p14:creationId xmlns:p14="http://schemas.microsoft.com/office/powerpoint/2010/main" val="4053925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DE9769-E58D-80CD-AE54-9FD5D9AA2340}"/>
              </a:ext>
            </a:extLst>
          </p:cNvPr>
          <p:cNvSpPr txBox="1"/>
          <p:nvPr/>
        </p:nvSpPr>
        <p:spPr>
          <a:xfrm>
            <a:off x="627339" y="873373"/>
            <a:ext cx="5124532" cy="400110"/>
          </a:xfrm>
          <a:prstGeom prst="rect">
            <a:avLst/>
          </a:prstGeom>
          <a:noFill/>
        </p:spPr>
        <p:txBody>
          <a:bodyPr wrap="square">
            <a:spAutoFit/>
          </a:bodyPr>
          <a:lstStyle/>
          <a:p>
            <a:r>
              <a:rPr lang="en-GB" sz="2000" b="1" dirty="0">
                <a:solidFill>
                  <a:schemeClr val="accent2">
                    <a:lumMod val="75000"/>
                  </a:schemeClr>
                </a:solidFill>
                <a:effectLst/>
                <a:latin typeface="Helvetica" pitchFamily="2" charset="0"/>
              </a:rPr>
              <a:t>TREES &amp; CROP YIELDS</a:t>
            </a:r>
          </a:p>
        </p:txBody>
      </p:sp>
      <p:sp>
        <p:nvSpPr>
          <p:cNvPr id="5" name="TextBox 4">
            <a:extLst>
              <a:ext uri="{FF2B5EF4-FFF2-40B4-BE49-F238E27FC236}">
                <a16:creationId xmlns:a16="http://schemas.microsoft.com/office/drawing/2014/main" id="{9084A3E7-ABC4-9ECF-9B08-EBCBE33FF276}"/>
              </a:ext>
            </a:extLst>
          </p:cNvPr>
          <p:cNvSpPr txBox="1"/>
          <p:nvPr/>
        </p:nvSpPr>
        <p:spPr>
          <a:xfrm>
            <a:off x="739436" y="1572792"/>
            <a:ext cx="10095712" cy="3785652"/>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GB" dirty="0">
                <a:effectLst/>
                <a:latin typeface="Helvetica" pitchFamily="2" charset="0"/>
              </a:rPr>
              <a:t>Improving water infiltration, providing the associated annual crops (cereals and legumes) with more water for longer periods of time;</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Improving water conditions by bringing water to the surface and making it more accessible to crops;</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Improving soil fertility through litter from foliar and root biomass;</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Maintaining diversity by providing habitats for agricultural predators and pests;</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Trees increase crop yields by: Protecting against wind and sun;</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Mitigating temperature and climate by providing shade that in return increases crop production, especially in very hot environments, such as the Sahel;</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Improving nutrition and food security for humans and livestock</a:t>
            </a:r>
          </a:p>
        </p:txBody>
      </p:sp>
    </p:spTree>
    <p:extLst>
      <p:ext uri="{BB962C8B-B14F-4D97-AF65-F5344CB8AC3E}">
        <p14:creationId xmlns:p14="http://schemas.microsoft.com/office/powerpoint/2010/main" val="684988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AE2D52-E1B4-5BA5-FF0F-DF42143F5BEC}"/>
              </a:ext>
            </a:extLst>
          </p:cNvPr>
          <p:cNvSpPr txBox="1"/>
          <p:nvPr/>
        </p:nvSpPr>
        <p:spPr>
          <a:xfrm>
            <a:off x="684453" y="304074"/>
            <a:ext cx="5667185" cy="461665"/>
          </a:xfrm>
          <a:prstGeom prst="rect">
            <a:avLst/>
          </a:prstGeom>
          <a:noFill/>
        </p:spPr>
        <p:txBody>
          <a:bodyPr wrap="square">
            <a:spAutoFit/>
          </a:bodyPr>
          <a:lstStyle/>
          <a:p>
            <a:r>
              <a:rPr lang="en-GB" sz="2400" b="1" dirty="0">
                <a:solidFill>
                  <a:schemeClr val="accent2">
                    <a:lumMod val="75000"/>
                  </a:schemeClr>
                </a:solidFill>
                <a:effectLst/>
                <a:latin typeface="Helvetica" pitchFamily="2" charset="0"/>
              </a:rPr>
              <a:t>PRACTICES THAT PROMOTE FMNR</a:t>
            </a:r>
          </a:p>
        </p:txBody>
      </p:sp>
      <p:sp>
        <p:nvSpPr>
          <p:cNvPr id="5" name="TextBox 4">
            <a:extLst>
              <a:ext uri="{FF2B5EF4-FFF2-40B4-BE49-F238E27FC236}">
                <a16:creationId xmlns:a16="http://schemas.microsoft.com/office/drawing/2014/main" id="{F239B547-292F-F10A-BDFA-8A2CF277F1CB}"/>
              </a:ext>
            </a:extLst>
          </p:cNvPr>
          <p:cNvSpPr txBox="1"/>
          <p:nvPr/>
        </p:nvSpPr>
        <p:spPr>
          <a:xfrm>
            <a:off x="487806" y="929411"/>
            <a:ext cx="10327677" cy="646331"/>
          </a:xfrm>
          <a:prstGeom prst="rect">
            <a:avLst/>
          </a:prstGeom>
          <a:noFill/>
        </p:spPr>
        <p:txBody>
          <a:bodyPr wrap="square">
            <a:spAutoFit/>
          </a:bodyPr>
          <a:lstStyle/>
          <a:p>
            <a:pPr marL="285750" indent="-285750">
              <a:buFont typeface="Arial" panose="020B0604020202020204" pitchFamily="34" charset="0"/>
              <a:buChar char="•"/>
            </a:pPr>
            <a:r>
              <a:rPr lang="en-GB" dirty="0">
                <a:latin typeface="Helvetica" pitchFamily="2" charset="0"/>
              </a:rPr>
              <a:t>T</a:t>
            </a:r>
            <a:r>
              <a:rPr lang="en-GB" dirty="0">
                <a:effectLst/>
                <a:latin typeface="Helvetica" pitchFamily="2" charset="0"/>
              </a:rPr>
              <a:t>ake advantage of plots with existing </a:t>
            </a:r>
            <a:r>
              <a:rPr lang="en-GB" b="1" dirty="0">
                <a:effectLst/>
                <a:latin typeface="Helvetica" pitchFamily="2" charset="0"/>
              </a:rPr>
              <a:t>soil and water conservation structures</a:t>
            </a:r>
            <a:r>
              <a:rPr lang="en-GB" dirty="0">
                <a:effectLst/>
                <a:latin typeface="Helvetica" pitchFamily="2" charset="0"/>
              </a:rPr>
              <a:t> e.g. earth bunds, stone barriers, grass strips, </a:t>
            </a:r>
            <a:r>
              <a:rPr lang="en-GB" dirty="0">
                <a:latin typeface="Helvetica" pitchFamily="2" charset="0"/>
              </a:rPr>
              <a:t>terraces</a:t>
            </a:r>
            <a:r>
              <a:rPr lang="en-GB" dirty="0">
                <a:effectLst/>
                <a:latin typeface="Helvetica" pitchFamily="2" charset="0"/>
              </a:rPr>
              <a:t>)- these encourage natural regeneration many forest species</a:t>
            </a:r>
            <a:endParaRPr lang="en-GB" dirty="0">
              <a:latin typeface="Helvetica" pitchFamily="2" charset="0"/>
            </a:endParaRPr>
          </a:p>
        </p:txBody>
      </p:sp>
      <p:pic>
        <p:nvPicPr>
          <p:cNvPr id="10" name="Picture 9">
            <a:extLst>
              <a:ext uri="{FF2B5EF4-FFF2-40B4-BE49-F238E27FC236}">
                <a16:creationId xmlns:a16="http://schemas.microsoft.com/office/drawing/2014/main" id="{08EB9A38-A7E2-19FB-5EFB-17C06F47EA52}"/>
              </a:ext>
            </a:extLst>
          </p:cNvPr>
          <p:cNvPicPr>
            <a:picLocks noChangeAspect="1"/>
          </p:cNvPicPr>
          <p:nvPr/>
        </p:nvPicPr>
        <p:blipFill>
          <a:blip r:embed="rId2"/>
          <a:stretch>
            <a:fillRect/>
          </a:stretch>
        </p:blipFill>
        <p:spPr>
          <a:xfrm>
            <a:off x="3860272" y="2134401"/>
            <a:ext cx="7384478" cy="3460155"/>
          </a:xfrm>
          <a:prstGeom prst="rect">
            <a:avLst/>
          </a:prstGeom>
        </p:spPr>
      </p:pic>
      <p:pic>
        <p:nvPicPr>
          <p:cNvPr id="11" name="Picture 10">
            <a:extLst>
              <a:ext uri="{FF2B5EF4-FFF2-40B4-BE49-F238E27FC236}">
                <a16:creationId xmlns:a16="http://schemas.microsoft.com/office/drawing/2014/main" id="{EC499485-0F0D-6411-D351-6CCBB1E7D937}"/>
              </a:ext>
            </a:extLst>
          </p:cNvPr>
          <p:cNvPicPr>
            <a:picLocks noChangeAspect="1"/>
          </p:cNvPicPr>
          <p:nvPr/>
        </p:nvPicPr>
        <p:blipFill>
          <a:blip r:embed="rId3"/>
          <a:stretch>
            <a:fillRect/>
          </a:stretch>
        </p:blipFill>
        <p:spPr>
          <a:xfrm>
            <a:off x="320834" y="2134400"/>
            <a:ext cx="4862920" cy="3460155"/>
          </a:xfrm>
          <a:prstGeom prst="rect">
            <a:avLst/>
          </a:prstGeom>
        </p:spPr>
      </p:pic>
    </p:spTree>
    <p:extLst>
      <p:ext uri="{BB962C8B-B14F-4D97-AF65-F5344CB8AC3E}">
        <p14:creationId xmlns:p14="http://schemas.microsoft.com/office/powerpoint/2010/main" val="1584956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0CBE60-84E2-331F-3B3F-6D9CA290433A}"/>
              </a:ext>
            </a:extLst>
          </p:cNvPr>
          <p:cNvSpPr txBox="1"/>
          <p:nvPr/>
        </p:nvSpPr>
        <p:spPr>
          <a:xfrm>
            <a:off x="442451" y="576089"/>
            <a:ext cx="10510684" cy="923330"/>
          </a:xfrm>
          <a:prstGeom prst="rect">
            <a:avLst/>
          </a:prstGeom>
          <a:noFill/>
        </p:spPr>
        <p:txBody>
          <a:bodyPr wrap="square">
            <a:spAutoFit/>
          </a:bodyPr>
          <a:lstStyle/>
          <a:p>
            <a:r>
              <a:rPr lang="en-GB" b="1" dirty="0">
                <a:effectLst/>
                <a:latin typeface="Helvetica" pitchFamily="2" charset="0"/>
              </a:rPr>
              <a:t>Manure application: </a:t>
            </a:r>
            <a:r>
              <a:rPr lang="en-GB" dirty="0">
                <a:effectLst/>
                <a:latin typeface="Helvetica" pitchFamily="2" charset="0"/>
              </a:rPr>
              <a:t>Fruit seeds consumed by animals can be found in manure. These can then germinate in the fields when manure is spread in the field (e.g. </a:t>
            </a:r>
            <a:r>
              <a:rPr lang="en-GB" dirty="0">
                <a:latin typeface="Helvetica" pitchFamily="2" charset="0"/>
              </a:rPr>
              <a:t>Acacias, </a:t>
            </a:r>
            <a:r>
              <a:rPr lang="en-GB" dirty="0" err="1">
                <a:effectLst/>
                <a:latin typeface="Helvetica" pitchFamily="2" charset="0"/>
              </a:rPr>
              <a:t>balanites</a:t>
            </a:r>
            <a:r>
              <a:rPr lang="en-GB" dirty="0">
                <a:effectLst/>
                <a:latin typeface="Helvetica" pitchFamily="2" charset="0"/>
              </a:rPr>
              <a:t>). </a:t>
            </a:r>
            <a:r>
              <a:rPr lang="en-GB" dirty="0">
                <a:latin typeface="Helvetica" pitchFamily="2" charset="0"/>
              </a:rPr>
              <a:t>D</a:t>
            </a:r>
            <a:r>
              <a:rPr lang="en-GB" dirty="0">
                <a:effectLst/>
                <a:latin typeface="Helvetica" pitchFamily="2" charset="0"/>
              </a:rPr>
              <a:t>esired seeds can also be added to promote biodiversity</a:t>
            </a:r>
          </a:p>
        </p:txBody>
      </p:sp>
      <p:pic>
        <p:nvPicPr>
          <p:cNvPr id="7" name="Picture 6">
            <a:extLst>
              <a:ext uri="{FF2B5EF4-FFF2-40B4-BE49-F238E27FC236}">
                <a16:creationId xmlns:a16="http://schemas.microsoft.com/office/drawing/2014/main" id="{B4480B01-EFA5-120D-1CFF-4D5D37507B51}"/>
              </a:ext>
            </a:extLst>
          </p:cNvPr>
          <p:cNvPicPr>
            <a:picLocks noChangeAspect="1"/>
          </p:cNvPicPr>
          <p:nvPr/>
        </p:nvPicPr>
        <p:blipFill>
          <a:blip r:embed="rId2"/>
          <a:stretch>
            <a:fillRect/>
          </a:stretch>
        </p:blipFill>
        <p:spPr>
          <a:xfrm>
            <a:off x="5628967" y="1904425"/>
            <a:ext cx="5476100" cy="3454155"/>
          </a:xfrm>
          <a:prstGeom prst="rect">
            <a:avLst/>
          </a:prstGeom>
        </p:spPr>
      </p:pic>
      <p:pic>
        <p:nvPicPr>
          <p:cNvPr id="8" name="Picture 7">
            <a:extLst>
              <a:ext uri="{FF2B5EF4-FFF2-40B4-BE49-F238E27FC236}">
                <a16:creationId xmlns:a16="http://schemas.microsoft.com/office/drawing/2014/main" id="{1EDF0EB9-8F2D-8986-8DCC-5C03E14FC520}"/>
              </a:ext>
            </a:extLst>
          </p:cNvPr>
          <p:cNvPicPr>
            <a:picLocks noChangeAspect="1"/>
          </p:cNvPicPr>
          <p:nvPr/>
        </p:nvPicPr>
        <p:blipFill>
          <a:blip r:embed="rId3"/>
          <a:stretch>
            <a:fillRect/>
          </a:stretch>
        </p:blipFill>
        <p:spPr>
          <a:xfrm>
            <a:off x="530940" y="1904426"/>
            <a:ext cx="4989335" cy="3454155"/>
          </a:xfrm>
          <a:prstGeom prst="rect">
            <a:avLst/>
          </a:prstGeom>
        </p:spPr>
      </p:pic>
      <p:sp>
        <p:nvSpPr>
          <p:cNvPr id="9" name="TextBox 8">
            <a:extLst>
              <a:ext uri="{FF2B5EF4-FFF2-40B4-BE49-F238E27FC236}">
                <a16:creationId xmlns:a16="http://schemas.microsoft.com/office/drawing/2014/main" id="{C2599E10-EFDE-8FA6-9C58-0F0639F5A5A9}"/>
              </a:ext>
            </a:extLst>
          </p:cNvPr>
          <p:cNvSpPr txBox="1"/>
          <p:nvPr/>
        </p:nvSpPr>
        <p:spPr>
          <a:xfrm>
            <a:off x="8588695" y="5625743"/>
            <a:ext cx="1676184" cy="307777"/>
          </a:xfrm>
          <a:prstGeom prst="rect">
            <a:avLst/>
          </a:prstGeom>
          <a:noFill/>
        </p:spPr>
        <p:txBody>
          <a:bodyPr wrap="square">
            <a:spAutoFit/>
          </a:bodyPr>
          <a:lstStyle/>
          <a:p>
            <a:r>
              <a:rPr lang="en-GB" sz="1400" i="1" dirty="0">
                <a:effectLst/>
                <a:latin typeface="Helvetica" pitchFamily="2" charset="0"/>
              </a:rPr>
              <a:t>Photo: BA </a:t>
            </a:r>
            <a:r>
              <a:rPr lang="en-GB" sz="1400" i="1" dirty="0" err="1">
                <a:effectLst/>
                <a:latin typeface="Helvetica" pitchFamily="2" charset="0"/>
              </a:rPr>
              <a:t>Bationo</a:t>
            </a:r>
            <a:endParaRPr lang="en-GB" sz="1400" i="1" dirty="0">
              <a:effectLst/>
              <a:latin typeface="Helvetica" pitchFamily="2" charset="0"/>
            </a:endParaRPr>
          </a:p>
        </p:txBody>
      </p:sp>
    </p:spTree>
    <p:extLst>
      <p:ext uri="{BB962C8B-B14F-4D97-AF65-F5344CB8AC3E}">
        <p14:creationId xmlns:p14="http://schemas.microsoft.com/office/powerpoint/2010/main" val="3152160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8C339C-0F7A-AD6B-73B3-28DD51122B20}"/>
              </a:ext>
            </a:extLst>
          </p:cNvPr>
          <p:cNvSpPr txBox="1"/>
          <p:nvPr/>
        </p:nvSpPr>
        <p:spPr>
          <a:xfrm>
            <a:off x="481779" y="382298"/>
            <a:ext cx="10317812" cy="646331"/>
          </a:xfrm>
          <a:prstGeom prst="rect">
            <a:avLst/>
          </a:prstGeom>
          <a:noFill/>
        </p:spPr>
        <p:txBody>
          <a:bodyPr wrap="square">
            <a:spAutoFit/>
          </a:bodyPr>
          <a:lstStyle/>
          <a:p>
            <a:r>
              <a:rPr lang="en-GB" dirty="0">
                <a:effectLst/>
                <a:latin typeface="Helvetica" pitchFamily="2" charset="0"/>
              </a:rPr>
              <a:t>Certain </a:t>
            </a:r>
            <a:r>
              <a:rPr lang="en-GB" b="1" dirty="0">
                <a:effectLst/>
                <a:latin typeface="Helvetica" pitchFamily="2" charset="0"/>
              </a:rPr>
              <a:t>shrubs or bushes play a facilitating </a:t>
            </a:r>
            <a:r>
              <a:rPr lang="en-GB" dirty="0">
                <a:effectLst/>
                <a:latin typeface="Helvetica" pitchFamily="2" charset="0"/>
              </a:rPr>
              <a:t>role: </a:t>
            </a:r>
            <a:r>
              <a:rPr lang="en-GB" dirty="0" err="1">
                <a:effectLst/>
                <a:latin typeface="Helvetica" pitchFamily="2" charset="0"/>
              </a:rPr>
              <a:t>e.g</a:t>
            </a:r>
            <a:r>
              <a:rPr lang="en-GB" dirty="0">
                <a:effectLst/>
                <a:latin typeface="Helvetica" pitchFamily="2" charset="0"/>
              </a:rPr>
              <a:t> clumps of </a:t>
            </a:r>
            <a:r>
              <a:rPr lang="en-GB" i="1" dirty="0" err="1">
                <a:effectLst/>
                <a:latin typeface="Helvetica" pitchFamily="2" charset="0"/>
              </a:rPr>
              <a:t>Piliostigma</a:t>
            </a:r>
            <a:r>
              <a:rPr lang="en-GB" i="1" dirty="0">
                <a:latin typeface="Helvetica" pitchFamily="2" charset="0"/>
              </a:rPr>
              <a:t> </a:t>
            </a:r>
            <a:r>
              <a:rPr lang="en-GB" i="1" dirty="0" err="1">
                <a:effectLst/>
                <a:latin typeface="Helvetica" pitchFamily="2" charset="0"/>
              </a:rPr>
              <a:t>reticulatum</a:t>
            </a:r>
            <a:r>
              <a:rPr lang="en-GB" i="1" dirty="0">
                <a:effectLst/>
                <a:latin typeface="Helvetica" pitchFamily="2" charset="0"/>
              </a:rPr>
              <a:t> </a:t>
            </a:r>
            <a:r>
              <a:rPr lang="en-GB" dirty="0">
                <a:effectLst/>
                <a:latin typeface="Helvetica" pitchFamily="2" charset="0"/>
              </a:rPr>
              <a:t>(</a:t>
            </a:r>
            <a:r>
              <a:rPr lang="en-GB" dirty="0" err="1">
                <a:effectLst/>
                <a:latin typeface="Helvetica" pitchFamily="2" charset="0"/>
              </a:rPr>
              <a:t>niama</a:t>
            </a:r>
            <a:r>
              <a:rPr lang="en-GB" dirty="0">
                <a:effectLst/>
                <a:latin typeface="Helvetica" pitchFamily="2" charset="0"/>
              </a:rPr>
              <a:t>) are </a:t>
            </a:r>
            <a:r>
              <a:rPr lang="en-GB" b="1" dirty="0">
                <a:effectLst/>
                <a:latin typeface="Helvetica" pitchFamily="2" charset="0"/>
              </a:rPr>
              <a:t>islands of fertility and 'refuge</a:t>
            </a:r>
            <a:r>
              <a:rPr lang="en-GB" dirty="0">
                <a:effectLst/>
                <a:latin typeface="Helvetica" pitchFamily="2" charset="0"/>
              </a:rPr>
              <a:t>' for other species e.g. </a:t>
            </a:r>
            <a:r>
              <a:rPr lang="en-GB" dirty="0" err="1">
                <a:effectLst/>
                <a:latin typeface="Helvetica" pitchFamily="2" charset="0"/>
              </a:rPr>
              <a:t>parkia</a:t>
            </a:r>
            <a:endParaRPr lang="en-GB" dirty="0">
              <a:effectLst/>
              <a:latin typeface="Helvetica" pitchFamily="2" charset="0"/>
            </a:endParaRPr>
          </a:p>
        </p:txBody>
      </p:sp>
      <p:pic>
        <p:nvPicPr>
          <p:cNvPr id="3" name="Picture 2">
            <a:extLst>
              <a:ext uri="{FF2B5EF4-FFF2-40B4-BE49-F238E27FC236}">
                <a16:creationId xmlns:a16="http://schemas.microsoft.com/office/drawing/2014/main" id="{B091507F-8593-502D-D301-6FAB4C78F206}"/>
              </a:ext>
            </a:extLst>
          </p:cNvPr>
          <p:cNvPicPr>
            <a:picLocks noChangeAspect="1"/>
          </p:cNvPicPr>
          <p:nvPr/>
        </p:nvPicPr>
        <p:blipFill>
          <a:blip r:embed="rId2"/>
          <a:stretch>
            <a:fillRect/>
          </a:stretch>
        </p:blipFill>
        <p:spPr>
          <a:xfrm>
            <a:off x="1258483" y="1392751"/>
            <a:ext cx="4961043" cy="4259316"/>
          </a:xfrm>
          <a:prstGeom prst="rect">
            <a:avLst/>
          </a:prstGeom>
        </p:spPr>
      </p:pic>
      <p:pic>
        <p:nvPicPr>
          <p:cNvPr id="4" name="Picture 3">
            <a:extLst>
              <a:ext uri="{FF2B5EF4-FFF2-40B4-BE49-F238E27FC236}">
                <a16:creationId xmlns:a16="http://schemas.microsoft.com/office/drawing/2014/main" id="{945A50A6-6D52-08EE-22D9-13B4E3335AC2}"/>
              </a:ext>
            </a:extLst>
          </p:cNvPr>
          <p:cNvPicPr>
            <a:picLocks noChangeAspect="1"/>
          </p:cNvPicPr>
          <p:nvPr/>
        </p:nvPicPr>
        <p:blipFill>
          <a:blip r:embed="rId3"/>
          <a:stretch>
            <a:fillRect/>
          </a:stretch>
        </p:blipFill>
        <p:spPr>
          <a:xfrm>
            <a:off x="6597815" y="1392751"/>
            <a:ext cx="3381928" cy="4259316"/>
          </a:xfrm>
          <a:prstGeom prst="rect">
            <a:avLst/>
          </a:prstGeom>
        </p:spPr>
      </p:pic>
      <p:sp>
        <p:nvSpPr>
          <p:cNvPr id="5" name="TextBox 4">
            <a:extLst>
              <a:ext uri="{FF2B5EF4-FFF2-40B4-BE49-F238E27FC236}">
                <a16:creationId xmlns:a16="http://schemas.microsoft.com/office/drawing/2014/main" id="{A6CCB2E5-7B64-59BF-1C82-8B1C7E226D19}"/>
              </a:ext>
            </a:extLst>
          </p:cNvPr>
          <p:cNvSpPr txBox="1"/>
          <p:nvPr/>
        </p:nvSpPr>
        <p:spPr>
          <a:xfrm>
            <a:off x="7920101" y="5803179"/>
            <a:ext cx="1676184" cy="307777"/>
          </a:xfrm>
          <a:prstGeom prst="rect">
            <a:avLst/>
          </a:prstGeom>
          <a:noFill/>
        </p:spPr>
        <p:txBody>
          <a:bodyPr wrap="square">
            <a:spAutoFit/>
          </a:bodyPr>
          <a:lstStyle/>
          <a:p>
            <a:r>
              <a:rPr lang="en-GB" sz="1400" i="1" dirty="0">
                <a:effectLst/>
                <a:latin typeface="Helvetica" pitchFamily="2" charset="0"/>
              </a:rPr>
              <a:t>Photo: BA </a:t>
            </a:r>
            <a:r>
              <a:rPr lang="en-GB" sz="1400" i="1" dirty="0" err="1">
                <a:effectLst/>
                <a:latin typeface="Helvetica" pitchFamily="2" charset="0"/>
              </a:rPr>
              <a:t>Bationo</a:t>
            </a:r>
            <a:endParaRPr lang="en-GB" sz="1400" i="1" dirty="0">
              <a:effectLst/>
              <a:latin typeface="Helvetica" pitchFamily="2" charset="0"/>
            </a:endParaRPr>
          </a:p>
        </p:txBody>
      </p:sp>
    </p:spTree>
    <p:extLst>
      <p:ext uri="{BB962C8B-B14F-4D97-AF65-F5344CB8AC3E}">
        <p14:creationId xmlns:p14="http://schemas.microsoft.com/office/powerpoint/2010/main" val="1446147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24033E-2141-3830-44CB-4F68972EA48C}"/>
              </a:ext>
            </a:extLst>
          </p:cNvPr>
          <p:cNvSpPr txBox="1"/>
          <p:nvPr/>
        </p:nvSpPr>
        <p:spPr>
          <a:xfrm>
            <a:off x="1048247" y="452335"/>
            <a:ext cx="9097817" cy="646331"/>
          </a:xfrm>
          <a:prstGeom prst="rect">
            <a:avLst/>
          </a:prstGeom>
          <a:noFill/>
        </p:spPr>
        <p:txBody>
          <a:bodyPr wrap="square">
            <a:spAutoFit/>
          </a:bodyPr>
          <a:lstStyle/>
          <a:p>
            <a:r>
              <a:rPr lang="en-GB" dirty="0">
                <a:effectLst/>
                <a:latin typeface="Helvetica" pitchFamily="2" charset="0"/>
              </a:rPr>
              <a:t>Capitalise on the ability of species to </a:t>
            </a:r>
            <a:r>
              <a:rPr lang="en-GB" b="1" dirty="0">
                <a:effectLst/>
                <a:latin typeface="Helvetica" pitchFamily="2" charset="0"/>
              </a:rPr>
              <a:t>propagate vegetatively </a:t>
            </a:r>
            <a:r>
              <a:rPr lang="en-GB" dirty="0">
                <a:effectLst/>
                <a:latin typeface="Helvetica" pitchFamily="2" charset="0"/>
              </a:rPr>
              <a:t>is key -can be achieved through layering, ground or suckering.</a:t>
            </a:r>
          </a:p>
        </p:txBody>
      </p:sp>
      <p:pic>
        <p:nvPicPr>
          <p:cNvPr id="3" name="Picture 2">
            <a:extLst>
              <a:ext uri="{FF2B5EF4-FFF2-40B4-BE49-F238E27FC236}">
                <a16:creationId xmlns:a16="http://schemas.microsoft.com/office/drawing/2014/main" id="{46D3E3D5-613E-E977-158D-879F3BF4B87B}"/>
              </a:ext>
            </a:extLst>
          </p:cNvPr>
          <p:cNvPicPr>
            <a:picLocks noChangeAspect="1"/>
          </p:cNvPicPr>
          <p:nvPr/>
        </p:nvPicPr>
        <p:blipFill>
          <a:blip r:embed="rId2"/>
          <a:stretch>
            <a:fillRect/>
          </a:stretch>
        </p:blipFill>
        <p:spPr>
          <a:xfrm>
            <a:off x="1048247" y="1544937"/>
            <a:ext cx="4873113" cy="4045002"/>
          </a:xfrm>
          <a:prstGeom prst="rect">
            <a:avLst/>
          </a:prstGeom>
        </p:spPr>
      </p:pic>
      <p:pic>
        <p:nvPicPr>
          <p:cNvPr id="4" name="Picture 3">
            <a:extLst>
              <a:ext uri="{FF2B5EF4-FFF2-40B4-BE49-F238E27FC236}">
                <a16:creationId xmlns:a16="http://schemas.microsoft.com/office/drawing/2014/main" id="{0CBD8E4A-280E-378D-87B4-CF6FF85A3A71}"/>
              </a:ext>
            </a:extLst>
          </p:cNvPr>
          <p:cNvPicPr>
            <a:picLocks noChangeAspect="1"/>
          </p:cNvPicPr>
          <p:nvPr/>
        </p:nvPicPr>
        <p:blipFill>
          <a:blip r:embed="rId3"/>
          <a:stretch>
            <a:fillRect/>
          </a:stretch>
        </p:blipFill>
        <p:spPr>
          <a:xfrm>
            <a:off x="6076337" y="1544937"/>
            <a:ext cx="4301828" cy="4045002"/>
          </a:xfrm>
          <a:prstGeom prst="rect">
            <a:avLst/>
          </a:prstGeom>
        </p:spPr>
      </p:pic>
      <p:sp>
        <p:nvSpPr>
          <p:cNvPr id="6" name="TextBox 5">
            <a:extLst>
              <a:ext uri="{FF2B5EF4-FFF2-40B4-BE49-F238E27FC236}">
                <a16:creationId xmlns:a16="http://schemas.microsoft.com/office/drawing/2014/main" id="{45D14D67-AB24-79AD-4232-FE9EEC9333D2}"/>
              </a:ext>
            </a:extLst>
          </p:cNvPr>
          <p:cNvSpPr txBox="1"/>
          <p:nvPr/>
        </p:nvSpPr>
        <p:spPr>
          <a:xfrm>
            <a:off x="7920100" y="5803179"/>
            <a:ext cx="2458065" cy="307777"/>
          </a:xfrm>
          <a:prstGeom prst="rect">
            <a:avLst/>
          </a:prstGeom>
          <a:noFill/>
        </p:spPr>
        <p:txBody>
          <a:bodyPr wrap="square">
            <a:spAutoFit/>
          </a:bodyPr>
          <a:lstStyle/>
          <a:p>
            <a:r>
              <a:rPr lang="en-GB" sz="1400" dirty="0">
                <a:effectLst/>
                <a:latin typeface="Helvetica" pitchFamily="2" charset="0"/>
              </a:rPr>
              <a:t>Photo: BA </a:t>
            </a:r>
            <a:r>
              <a:rPr lang="en-GB" sz="1400" dirty="0" err="1">
                <a:effectLst/>
                <a:latin typeface="Helvetica" pitchFamily="2" charset="0"/>
              </a:rPr>
              <a:t>Bationo</a:t>
            </a:r>
            <a:endParaRPr lang="en-GB" sz="1400" dirty="0">
              <a:effectLst/>
              <a:latin typeface="Helvetica" pitchFamily="2" charset="0"/>
            </a:endParaRPr>
          </a:p>
        </p:txBody>
      </p:sp>
    </p:spTree>
    <p:extLst>
      <p:ext uri="{BB962C8B-B14F-4D97-AF65-F5344CB8AC3E}">
        <p14:creationId xmlns:p14="http://schemas.microsoft.com/office/powerpoint/2010/main" val="232416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F5C3EE-2CAD-6911-8524-622B0579CA04}"/>
              </a:ext>
            </a:extLst>
          </p:cNvPr>
          <p:cNvSpPr txBox="1"/>
          <p:nvPr/>
        </p:nvSpPr>
        <p:spPr>
          <a:xfrm>
            <a:off x="1276203" y="1709269"/>
            <a:ext cx="8516726" cy="3924151"/>
          </a:xfrm>
          <a:prstGeom prst="rect">
            <a:avLst/>
          </a:prstGeom>
          <a:noFill/>
        </p:spPr>
        <p:txBody>
          <a:bodyPr wrap="square" rtlCol="0">
            <a:spAutoFit/>
          </a:bodyPr>
          <a:lstStyle/>
          <a:p>
            <a:endParaRPr lang="en-KE" b="1" dirty="0"/>
          </a:p>
          <a:p>
            <a:endParaRPr lang="en-KE" b="1" dirty="0"/>
          </a:p>
          <a:p>
            <a:r>
              <a:rPr lang="en-KE" b="1" dirty="0">
                <a:latin typeface="Calibri" panose="020F0502020204030204" pitchFamily="34" charset="0"/>
                <a:cs typeface="Calibri" panose="020F0502020204030204" pitchFamily="34" charset="0"/>
              </a:rPr>
              <a:t>Key Learning Opportunity - </a:t>
            </a:r>
            <a:r>
              <a:rPr lang="en-KE" dirty="0">
                <a:latin typeface="Calibri" panose="020F0502020204030204" pitchFamily="34" charset="0"/>
                <a:cs typeface="Calibri" panose="020F0502020204030204" pitchFamily="34" charset="0"/>
              </a:rPr>
              <a:t>Gain and share </a:t>
            </a:r>
            <a:r>
              <a:rPr lang="en-KE" b="1" dirty="0">
                <a:latin typeface="Calibri" panose="020F0502020204030204" pitchFamily="34" charset="0"/>
                <a:cs typeface="Calibri" panose="020F0502020204030204" pitchFamily="34" charset="0"/>
              </a:rPr>
              <a:t>practical</a:t>
            </a:r>
            <a:r>
              <a:rPr lang="en-KE" dirty="0">
                <a:latin typeface="Calibri" panose="020F0502020204030204" pitchFamily="34" charset="0"/>
                <a:cs typeface="Calibri" panose="020F0502020204030204" pitchFamily="34" charset="0"/>
              </a:rPr>
              <a:t> experience on:</a:t>
            </a:r>
          </a:p>
          <a:p>
            <a:pPr marL="273050" indent="-261938">
              <a:buFont typeface="Arial" panose="020B0604020202020204" pitchFamily="34" charset="0"/>
              <a:buChar char="•"/>
              <a:tabLst>
                <a:tab pos="33338" algn="l"/>
              </a:tabLst>
            </a:pPr>
            <a:r>
              <a:rPr lang="en-KE" dirty="0">
                <a:latin typeface="Calibri" panose="020F0502020204030204" pitchFamily="34" charset="0"/>
                <a:cs typeface="Calibri" panose="020F0502020204030204" pitchFamily="34" charset="0"/>
              </a:rPr>
              <a:t>Implementation &amp; management and scaling of FMNR/PMNR for Afforrestation</a:t>
            </a:r>
          </a:p>
          <a:p>
            <a:pPr>
              <a:tabLst>
                <a:tab pos="33338" algn="l"/>
              </a:tabLst>
            </a:pPr>
            <a:endParaRPr lang="en-KE" dirty="0">
              <a:latin typeface="Calibri" panose="020F0502020204030204" pitchFamily="34" charset="0"/>
              <a:cs typeface="Calibri" panose="020F0502020204030204" pitchFamily="34" charset="0"/>
            </a:endParaRPr>
          </a:p>
          <a:p>
            <a:r>
              <a:rPr lang="en-KE" b="1" dirty="0">
                <a:latin typeface="Calibri" panose="020F0502020204030204" pitchFamily="34" charset="0"/>
                <a:cs typeface="Calibri" panose="020F0502020204030204" pitchFamily="34" charset="0"/>
              </a:rPr>
              <a:t>Context</a:t>
            </a:r>
          </a:p>
          <a:p>
            <a:pPr marL="285750" indent="-285750">
              <a:buFont typeface="Arial" panose="020B0604020202020204" pitchFamily="34" charset="0"/>
              <a:buChar char="•"/>
            </a:pPr>
            <a:r>
              <a:rPr lang="en-GB" dirty="0">
                <a:effectLst/>
                <a:latin typeface="Calibri" panose="020F0502020204030204" pitchFamily="34" charset="0"/>
                <a:cs typeface="Calibri" panose="020F0502020204030204" pitchFamily="34" charset="0"/>
              </a:rPr>
              <a:t>Charcoal is the main fuel for most Somali households. The once majestic acacias and other trees that graced the rangelands have almost disappeared due to charcoal production and overall land degradation.</a:t>
            </a:r>
          </a:p>
          <a:p>
            <a:endParaRPr lang="en-KE" b="1" dirty="0"/>
          </a:p>
          <a:p>
            <a:pPr>
              <a:spcBef>
                <a:spcPts val="600"/>
              </a:spcBef>
            </a:pPr>
            <a:r>
              <a:rPr lang="en-KE" dirty="0"/>
              <a:t>Sammy Carsan: Date: 8/08/2024</a:t>
            </a:r>
          </a:p>
          <a:p>
            <a:pPr>
              <a:spcBef>
                <a:spcPts val="600"/>
              </a:spcBef>
            </a:pPr>
            <a:r>
              <a:rPr lang="en-GB" dirty="0" err="1">
                <a:solidFill>
                  <a:srgbClr val="0E49BE"/>
                </a:solidFill>
                <a:effectLst/>
                <a:latin typeface="Helvetica Neue" panose="02000503000000020004" pitchFamily="2" charset="0"/>
              </a:rPr>
              <a:t>s.carsan@cifor-icraf.org</a:t>
            </a:r>
            <a:endParaRPr lang="en-GB" dirty="0">
              <a:solidFill>
                <a:srgbClr val="0E49BE"/>
              </a:solidFill>
              <a:effectLst/>
              <a:latin typeface="Helvetica Neue" panose="02000503000000020004" pitchFamily="2" charset="0"/>
            </a:endParaRPr>
          </a:p>
          <a:p>
            <a:pPr>
              <a:spcBef>
                <a:spcPts val="600"/>
              </a:spcBef>
            </a:pPr>
            <a:endParaRPr lang="en-KE" dirty="0"/>
          </a:p>
        </p:txBody>
      </p:sp>
      <p:sp>
        <p:nvSpPr>
          <p:cNvPr id="5" name="TextBox 4">
            <a:extLst>
              <a:ext uri="{FF2B5EF4-FFF2-40B4-BE49-F238E27FC236}">
                <a16:creationId xmlns:a16="http://schemas.microsoft.com/office/drawing/2014/main" id="{3DEA318A-6AB4-D1D4-FAA0-75A42462A935}"/>
              </a:ext>
            </a:extLst>
          </p:cNvPr>
          <p:cNvSpPr txBox="1"/>
          <p:nvPr/>
        </p:nvSpPr>
        <p:spPr>
          <a:xfrm>
            <a:off x="471949" y="655193"/>
            <a:ext cx="9155823" cy="1415772"/>
          </a:xfrm>
          <a:prstGeom prst="rect">
            <a:avLst/>
          </a:prstGeom>
          <a:noFill/>
        </p:spPr>
        <p:txBody>
          <a:bodyPr wrap="square">
            <a:spAutoFit/>
          </a:bodyPr>
          <a:lstStyle/>
          <a:p>
            <a:pPr marL="11112" algn="ctr">
              <a:tabLst>
                <a:tab pos="33338" algn="l"/>
              </a:tabLst>
            </a:pPr>
            <a:r>
              <a:rPr lang="en-KE" sz="3200" b="1" dirty="0">
                <a:solidFill>
                  <a:schemeClr val="accent2">
                    <a:lumMod val="75000"/>
                  </a:schemeClr>
                </a:solidFill>
                <a:latin typeface="Calibri" panose="020F0502020204030204" pitchFamily="34" charset="0"/>
                <a:cs typeface="Calibri" panose="020F0502020204030204" pitchFamily="34" charset="0"/>
              </a:rPr>
              <a:t>Implementing FMNR/PMNR </a:t>
            </a:r>
            <a:r>
              <a:rPr lang="en-GB" sz="3200" b="1" dirty="0">
                <a:solidFill>
                  <a:schemeClr val="accent2">
                    <a:lumMod val="75000"/>
                  </a:schemeClr>
                </a:solidFill>
                <a:effectLst/>
                <a:latin typeface="Aptos" panose="020B0004020202020204" pitchFamily="34" charset="0"/>
                <a:ea typeface="Aptos" panose="020B0004020202020204" pitchFamily="34" charset="0"/>
                <a:cs typeface="Aptos" panose="020B0004020202020204" pitchFamily="34" charset="0"/>
              </a:rPr>
              <a:t>For Afforestation </a:t>
            </a:r>
          </a:p>
          <a:p>
            <a:pPr marL="11112" algn="ctr">
              <a:tabLst>
                <a:tab pos="33338" algn="l"/>
              </a:tabLst>
            </a:pP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11112" algn="ctr">
              <a:tabLst>
                <a:tab pos="33338" algn="l"/>
              </a:tabLst>
            </a:pPr>
            <a:r>
              <a:rPr lang="en-GB" sz="1800" dirty="0">
                <a:effectLst/>
                <a:latin typeface="Aptos" panose="020B0004020202020204" pitchFamily="34" charset="0"/>
                <a:ea typeface="Aptos" panose="020B0004020202020204" pitchFamily="34" charset="0"/>
                <a:cs typeface="Aptos" panose="020B0004020202020204" pitchFamily="34" charset="0"/>
              </a:rPr>
              <a:t>Training of Trainers </a:t>
            </a:r>
            <a:endParaRPr lang="en-KE" sz="1800" dirty="0">
              <a:effectLst/>
              <a:latin typeface="Aptos" panose="020B0004020202020204" pitchFamily="34" charset="0"/>
              <a:ea typeface="Aptos" panose="020B0004020202020204" pitchFamily="34" charset="0"/>
              <a:cs typeface="Aptos" panose="020B0004020202020204" pitchFamily="34" charset="0"/>
            </a:endParaRPr>
          </a:p>
          <a:p>
            <a:pPr marL="11112" algn="ctr">
              <a:tabLst>
                <a:tab pos="33338" algn="l"/>
              </a:tabLst>
            </a:pPr>
            <a:endParaRPr lang="en-K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9251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8647FE-1320-D2E0-933E-C4ED435E233A}"/>
              </a:ext>
            </a:extLst>
          </p:cNvPr>
          <p:cNvSpPr txBox="1"/>
          <p:nvPr/>
        </p:nvSpPr>
        <p:spPr>
          <a:xfrm>
            <a:off x="204528" y="1211466"/>
            <a:ext cx="6198852" cy="1015663"/>
          </a:xfrm>
          <a:prstGeom prst="rect">
            <a:avLst/>
          </a:prstGeom>
          <a:noFill/>
        </p:spPr>
        <p:txBody>
          <a:bodyPr wrap="square">
            <a:spAutoFit/>
          </a:bodyPr>
          <a:lstStyle/>
          <a:p>
            <a:r>
              <a:rPr lang="en-GB" sz="2000" b="1" dirty="0">
                <a:effectLst/>
                <a:latin typeface="Helvetica" pitchFamily="2" charset="0"/>
              </a:rPr>
              <a:t>Grass reseeding/improving ground cover </a:t>
            </a:r>
            <a:r>
              <a:rPr lang="en-GB" sz="2000" dirty="0">
                <a:effectLst/>
                <a:latin typeface="Helvetica" pitchFamily="2" charset="0"/>
              </a:rPr>
              <a:t>- involves sowing grass seeds on the denuded lands at the beginning of the most reliable rain season. </a:t>
            </a:r>
            <a:endParaRPr lang="en-GB" sz="2000" dirty="0">
              <a:latin typeface="Helvetica" pitchFamily="2" charset="0"/>
            </a:endParaRPr>
          </a:p>
        </p:txBody>
      </p:sp>
      <p:pic>
        <p:nvPicPr>
          <p:cNvPr id="4" name="Picture 3">
            <a:extLst>
              <a:ext uri="{FF2B5EF4-FFF2-40B4-BE49-F238E27FC236}">
                <a16:creationId xmlns:a16="http://schemas.microsoft.com/office/drawing/2014/main" id="{BD008804-27F7-06B9-4FD0-CB9B03FCE027}"/>
              </a:ext>
            </a:extLst>
          </p:cNvPr>
          <p:cNvPicPr>
            <a:picLocks noChangeAspect="1"/>
          </p:cNvPicPr>
          <p:nvPr/>
        </p:nvPicPr>
        <p:blipFill>
          <a:blip r:embed="rId3"/>
          <a:stretch>
            <a:fillRect/>
          </a:stretch>
        </p:blipFill>
        <p:spPr>
          <a:xfrm>
            <a:off x="6710760" y="177846"/>
            <a:ext cx="5326100" cy="3343894"/>
          </a:xfrm>
          <a:prstGeom prst="rect">
            <a:avLst/>
          </a:prstGeom>
        </p:spPr>
      </p:pic>
      <p:pic>
        <p:nvPicPr>
          <p:cNvPr id="5" name="Picture 4">
            <a:extLst>
              <a:ext uri="{FF2B5EF4-FFF2-40B4-BE49-F238E27FC236}">
                <a16:creationId xmlns:a16="http://schemas.microsoft.com/office/drawing/2014/main" id="{BA34086A-E6D5-B782-BA88-59909431177A}"/>
              </a:ext>
            </a:extLst>
          </p:cNvPr>
          <p:cNvPicPr>
            <a:picLocks noChangeAspect="1"/>
          </p:cNvPicPr>
          <p:nvPr/>
        </p:nvPicPr>
        <p:blipFill>
          <a:blip r:embed="rId4"/>
          <a:stretch>
            <a:fillRect/>
          </a:stretch>
        </p:blipFill>
        <p:spPr>
          <a:xfrm>
            <a:off x="155140" y="3139467"/>
            <a:ext cx="5940860" cy="3620210"/>
          </a:xfrm>
          <a:prstGeom prst="rect">
            <a:avLst/>
          </a:prstGeom>
        </p:spPr>
      </p:pic>
      <p:sp>
        <p:nvSpPr>
          <p:cNvPr id="7" name="TextBox 6">
            <a:extLst>
              <a:ext uri="{FF2B5EF4-FFF2-40B4-BE49-F238E27FC236}">
                <a16:creationId xmlns:a16="http://schemas.microsoft.com/office/drawing/2014/main" id="{3FEC46B4-E704-F8FC-6940-4960DBE7DD58}"/>
              </a:ext>
            </a:extLst>
          </p:cNvPr>
          <p:cNvSpPr txBox="1"/>
          <p:nvPr/>
        </p:nvSpPr>
        <p:spPr>
          <a:xfrm>
            <a:off x="6742369" y="6451900"/>
            <a:ext cx="4545875" cy="307777"/>
          </a:xfrm>
          <a:prstGeom prst="rect">
            <a:avLst/>
          </a:prstGeom>
          <a:noFill/>
        </p:spPr>
        <p:txBody>
          <a:bodyPr wrap="square">
            <a:spAutoFit/>
          </a:bodyPr>
          <a:lstStyle/>
          <a:p>
            <a:pPr algn="just"/>
            <a:r>
              <a:rPr lang="en-GB" sz="1400" i="1" dirty="0">
                <a:effectLst/>
                <a:latin typeface="Helvetica" pitchFamily="2" charset="0"/>
              </a:rPr>
              <a:t>Grass reseeding of FMNR site: RA CARE PUNTLAND </a:t>
            </a:r>
          </a:p>
        </p:txBody>
      </p:sp>
      <p:sp>
        <p:nvSpPr>
          <p:cNvPr id="9" name="TextBox 8">
            <a:extLst>
              <a:ext uri="{FF2B5EF4-FFF2-40B4-BE49-F238E27FC236}">
                <a16:creationId xmlns:a16="http://schemas.microsoft.com/office/drawing/2014/main" id="{B14088F0-DF49-83A8-8965-014AE2BCAF5D}"/>
              </a:ext>
            </a:extLst>
          </p:cNvPr>
          <p:cNvSpPr txBox="1"/>
          <p:nvPr/>
        </p:nvSpPr>
        <p:spPr>
          <a:xfrm>
            <a:off x="283181" y="403574"/>
            <a:ext cx="3600562" cy="461665"/>
          </a:xfrm>
          <a:prstGeom prst="rect">
            <a:avLst/>
          </a:prstGeom>
          <a:noFill/>
        </p:spPr>
        <p:txBody>
          <a:bodyPr wrap="square">
            <a:spAutoFit/>
          </a:bodyPr>
          <a:lstStyle/>
          <a:p>
            <a:r>
              <a:rPr lang="en-GB" sz="2400" b="1" dirty="0">
                <a:solidFill>
                  <a:schemeClr val="accent2">
                    <a:lumMod val="75000"/>
                  </a:schemeClr>
                </a:solidFill>
                <a:effectLst/>
                <a:latin typeface="Helvetica" pitchFamily="2" charset="0"/>
              </a:rPr>
              <a:t>Grass reseeding</a:t>
            </a:r>
            <a:endParaRPr lang="en-KE" sz="2400" dirty="0">
              <a:solidFill>
                <a:schemeClr val="accent2">
                  <a:lumMod val="75000"/>
                </a:schemeClr>
              </a:solidFill>
            </a:endParaRPr>
          </a:p>
        </p:txBody>
      </p:sp>
      <p:sp>
        <p:nvSpPr>
          <p:cNvPr id="11" name="TextBox 10">
            <a:extLst>
              <a:ext uri="{FF2B5EF4-FFF2-40B4-BE49-F238E27FC236}">
                <a16:creationId xmlns:a16="http://schemas.microsoft.com/office/drawing/2014/main" id="{A157E2D5-0CA3-C3CD-5963-0B52FD44004A}"/>
              </a:ext>
            </a:extLst>
          </p:cNvPr>
          <p:cNvSpPr txBox="1"/>
          <p:nvPr/>
        </p:nvSpPr>
        <p:spPr>
          <a:xfrm>
            <a:off x="6266748" y="4223922"/>
            <a:ext cx="5497118" cy="1015663"/>
          </a:xfrm>
          <a:prstGeom prst="rect">
            <a:avLst/>
          </a:prstGeom>
          <a:noFill/>
        </p:spPr>
        <p:txBody>
          <a:bodyPr wrap="square">
            <a:spAutoFit/>
          </a:bodyPr>
          <a:lstStyle/>
          <a:p>
            <a:r>
              <a:rPr lang="en-GB" sz="2000" dirty="0">
                <a:effectLst/>
                <a:latin typeface="Helvetica" pitchFamily="2" charset="0"/>
              </a:rPr>
              <a:t>In case of compacted soils, use hand hoes or ox-drawn ploughs are used to loosen or scarify the soil before reseeding. </a:t>
            </a:r>
            <a:endParaRPr lang="en-KE" sz="2000" dirty="0"/>
          </a:p>
        </p:txBody>
      </p:sp>
    </p:spTree>
    <p:extLst>
      <p:ext uri="{BB962C8B-B14F-4D97-AF65-F5344CB8AC3E}">
        <p14:creationId xmlns:p14="http://schemas.microsoft.com/office/powerpoint/2010/main" val="2030637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B17935-9D11-193C-6100-C0D7BA90DABC}"/>
              </a:ext>
            </a:extLst>
          </p:cNvPr>
          <p:cNvSpPr txBox="1"/>
          <p:nvPr/>
        </p:nvSpPr>
        <p:spPr>
          <a:xfrm>
            <a:off x="814046" y="549750"/>
            <a:ext cx="9755631" cy="646331"/>
          </a:xfrm>
          <a:prstGeom prst="rect">
            <a:avLst/>
          </a:prstGeom>
          <a:noFill/>
        </p:spPr>
        <p:txBody>
          <a:bodyPr wrap="square">
            <a:spAutoFit/>
          </a:bodyPr>
          <a:lstStyle/>
          <a:p>
            <a:r>
              <a:rPr lang="en-GB" b="1" dirty="0">
                <a:effectLst/>
                <a:latin typeface="Helvetica" pitchFamily="2" charset="0"/>
              </a:rPr>
              <a:t>Enrichment planting </a:t>
            </a:r>
            <a:r>
              <a:rPr lang="en-GB" dirty="0">
                <a:effectLst/>
                <a:latin typeface="Helvetica" pitchFamily="2" charset="0"/>
              </a:rPr>
              <a:t>requires procurement of good-quality planting materials. </a:t>
            </a:r>
            <a:r>
              <a:rPr lang="en-GB" dirty="0">
                <a:latin typeface="Helvetica" pitchFamily="2" charset="0"/>
              </a:rPr>
              <a:t>P</a:t>
            </a:r>
            <a:r>
              <a:rPr lang="en-GB" dirty="0">
                <a:effectLst/>
                <a:latin typeface="Helvetica" pitchFamily="2" charset="0"/>
              </a:rPr>
              <a:t>roduced in a tree nursery established by the community group or purchased from an existing nursery. </a:t>
            </a:r>
          </a:p>
        </p:txBody>
      </p:sp>
      <p:pic>
        <p:nvPicPr>
          <p:cNvPr id="4" name="Picture 3">
            <a:extLst>
              <a:ext uri="{FF2B5EF4-FFF2-40B4-BE49-F238E27FC236}">
                <a16:creationId xmlns:a16="http://schemas.microsoft.com/office/drawing/2014/main" id="{569F3A61-2091-0883-6B88-E8102F0F8F70}"/>
              </a:ext>
            </a:extLst>
          </p:cNvPr>
          <p:cNvPicPr>
            <a:picLocks noChangeAspect="1"/>
          </p:cNvPicPr>
          <p:nvPr/>
        </p:nvPicPr>
        <p:blipFill>
          <a:blip r:embed="rId2"/>
          <a:stretch>
            <a:fillRect/>
          </a:stretch>
        </p:blipFill>
        <p:spPr>
          <a:xfrm>
            <a:off x="932033" y="1491789"/>
            <a:ext cx="5851566" cy="4578813"/>
          </a:xfrm>
          <a:prstGeom prst="rect">
            <a:avLst/>
          </a:prstGeom>
        </p:spPr>
      </p:pic>
      <p:sp>
        <p:nvSpPr>
          <p:cNvPr id="6" name="TextBox 5">
            <a:extLst>
              <a:ext uri="{FF2B5EF4-FFF2-40B4-BE49-F238E27FC236}">
                <a16:creationId xmlns:a16="http://schemas.microsoft.com/office/drawing/2014/main" id="{7DE72988-02A0-A762-E405-5CB920DC1C86}"/>
              </a:ext>
            </a:extLst>
          </p:cNvPr>
          <p:cNvSpPr txBox="1"/>
          <p:nvPr/>
        </p:nvSpPr>
        <p:spPr>
          <a:xfrm>
            <a:off x="699580" y="6456126"/>
            <a:ext cx="8919889" cy="523220"/>
          </a:xfrm>
          <a:prstGeom prst="rect">
            <a:avLst/>
          </a:prstGeom>
          <a:noFill/>
        </p:spPr>
        <p:txBody>
          <a:bodyPr wrap="square">
            <a:spAutoFit/>
          </a:bodyPr>
          <a:lstStyle/>
          <a:p>
            <a:pPr algn="just"/>
            <a:r>
              <a:rPr lang="en-GB" sz="1400" i="1" dirty="0">
                <a:effectLst/>
                <a:latin typeface="Helvetica" pitchFamily="2" charset="0"/>
              </a:rPr>
              <a:t>Enrichment planting of </a:t>
            </a:r>
            <a:r>
              <a:rPr lang="en-GB" sz="1400" i="1" dirty="0" err="1">
                <a:effectLst/>
                <a:latin typeface="Helvetica" pitchFamily="2" charset="0"/>
              </a:rPr>
              <a:t>Commiphora</a:t>
            </a:r>
            <a:r>
              <a:rPr lang="en-GB" sz="1400" i="1" dirty="0">
                <a:effectLst/>
                <a:latin typeface="Helvetica" pitchFamily="2" charset="0"/>
              </a:rPr>
              <a:t> trees from cuttings in an FMNR field in Puntland Photo: RA Somalia </a:t>
            </a:r>
          </a:p>
          <a:p>
            <a:pPr algn="just"/>
            <a:endParaRPr lang="en-GB" sz="1400" i="1" dirty="0">
              <a:effectLst/>
              <a:latin typeface="Helvetica" pitchFamily="2" charset="0"/>
            </a:endParaRPr>
          </a:p>
        </p:txBody>
      </p:sp>
      <p:pic>
        <p:nvPicPr>
          <p:cNvPr id="7" name="Picture 6">
            <a:extLst>
              <a:ext uri="{FF2B5EF4-FFF2-40B4-BE49-F238E27FC236}">
                <a16:creationId xmlns:a16="http://schemas.microsoft.com/office/drawing/2014/main" id="{53E678E9-7051-25DE-3765-ECE330C4EE0F}"/>
              </a:ext>
            </a:extLst>
          </p:cNvPr>
          <p:cNvPicPr>
            <a:picLocks noChangeAspect="1"/>
          </p:cNvPicPr>
          <p:nvPr/>
        </p:nvPicPr>
        <p:blipFill>
          <a:blip r:embed="rId3"/>
          <a:stretch>
            <a:fillRect/>
          </a:stretch>
        </p:blipFill>
        <p:spPr>
          <a:xfrm>
            <a:off x="7167715" y="1491789"/>
            <a:ext cx="3490451" cy="4578813"/>
          </a:xfrm>
          <a:prstGeom prst="rect">
            <a:avLst/>
          </a:prstGeom>
        </p:spPr>
      </p:pic>
    </p:spTree>
    <p:extLst>
      <p:ext uri="{BB962C8B-B14F-4D97-AF65-F5344CB8AC3E}">
        <p14:creationId xmlns:p14="http://schemas.microsoft.com/office/powerpoint/2010/main" val="2821395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250574-B21E-A309-BF0C-CC9184C2428D}"/>
              </a:ext>
            </a:extLst>
          </p:cNvPr>
          <p:cNvSpPr txBox="1"/>
          <p:nvPr/>
        </p:nvSpPr>
        <p:spPr>
          <a:xfrm>
            <a:off x="504785" y="643622"/>
            <a:ext cx="6096000" cy="523220"/>
          </a:xfrm>
          <a:prstGeom prst="rect">
            <a:avLst/>
          </a:prstGeom>
          <a:noFill/>
        </p:spPr>
        <p:txBody>
          <a:bodyPr wrap="square">
            <a:spAutoFit/>
          </a:bodyPr>
          <a:lstStyle/>
          <a:p>
            <a:r>
              <a:rPr lang="en-GB" sz="2800" b="1" dirty="0">
                <a:solidFill>
                  <a:schemeClr val="accent2">
                    <a:lumMod val="75000"/>
                  </a:schemeClr>
                </a:solidFill>
                <a:effectLst/>
                <a:latin typeface="Helvetica" pitchFamily="2" charset="0"/>
              </a:rPr>
              <a:t>MANAGING TREES IN THE FIELD</a:t>
            </a:r>
          </a:p>
        </p:txBody>
      </p:sp>
      <p:sp>
        <p:nvSpPr>
          <p:cNvPr id="5" name="TextBox 4">
            <a:extLst>
              <a:ext uri="{FF2B5EF4-FFF2-40B4-BE49-F238E27FC236}">
                <a16:creationId xmlns:a16="http://schemas.microsoft.com/office/drawing/2014/main" id="{4A4A48ED-6D93-297B-FB41-AE4D8686B7BC}"/>
              </a:ext>
            </a:extLst>
          </p:cNvPr>
          <p:cNvSpPr txBox="1"/>
          <p:nvPr/>
        </p:nvSpPr>
        <p:spPr>
          <a:xfrm>
            <a:off x="504785" y="1685103"/>
            <a:ext cx="8002267" cy="3785652"/>
          </a:xfrm>
          <a:prstGeom prst="rect">
            <a:avLst/>
          </a:prstGeom>
          <a:noFill/>
        </p:spPr>
        <p:txBody>
          <a:bodyPr wrap="square">
            <a:spAutoFit/>
          </a:bodyPr>
          <a:lstStyle/>
          <a:p>
            <a:pPr marL="285750" indent="-285750">
              <a:buFont typeface="Arial" panose="020B0604020202020204" pitchFamily="34" charset="0"/>
              <a:buChar char="•"/>
            </a:pPr>
            <a:r>
              <a:rPr lang="en-GB" sz="2000" dirty="0">
                <a:effectLst/>
                <a:latin typeface="Helvetica" pitchFamily="2" charset="0"/>
              </a:rPr>
              <a:t>The effectiveness of FMNR largely depends on tree management: pruning from the bottom to the top of the plant to reduce the crown when it becomes troublesome for production activities.</a:t>
            </a:r>
          </a:p>
          <a:p>
            <a:pPr marL="285750" indent="-285750">
              <a:buFont typeface="Arial" panose="020B0604020202020204" pitchFamily="34" charset="0"/>
              <a:buChar char="•"/>
            </a:pPr>
            <a:endParaRPr lang="en-GB" sz="2000" dirty="0">
              <a:effectLst/>
              <a:latin typeface="Helvetica" pitchFamily="2" charset="0"/>
            </a:endParaRPr>
          </a:p>
          <a:p>
            <a:pPr marL="285750" indent="-285750">
              <a:buFont typeface="Arial" panose="020B0604020202020204" pitchFamily="34" charset="0"/>
              <a:buChar char="•"/>
            </a:pPr>
            <a:r>
              <a:rPr lang="en-GB" sz="2000" dirty="0">
                <a:effectLst/>
                <a:latin typeface="Helvetica" pitchFamily="2" charset="0"/>
              </a:rPr>
              <a:t>Pruning or maintenance cutting is also recommended from the lower branches. These techniques promote the rapid growth of FMNR trees and the exploitation of crop fields</a:t>
            </a:r>
          </a:p>
          <a:p>
            <a:pPr marL="285750" indent="-285750">
              <a:buFont typeface="Arial" panose="020B0604020202020204" pitchFamily="34" charset="0"/>
              <a:buChar char="•"/>
            </a:pPr>
            <a:endParaRPr lang="en-GB" sz="2000" dirty="0">
              <a:latin typeface="Helvetica" pitchFamily="2" charset="0"/>
            </a:endParaRPr>
          </a:p>
          <a:p>
            <a:pPr marL="285750" indent="-285750">
              <a:buFont typeface="Arial" panose="020B0604020202020204" pitchFamily="34" charset="0"/>
              <a:buChar char="•"/>
            </a:pPr>
            <a:r>
              <a:rPr lang="en-GB" sz="2000" dirty="0" err="1">
                <a:effectLst/>
                <a:latin typeface="Helvetica" pitchFamily="2" charset="0"/>
              </a:rPr>
              <a:t>Prunned</a:t>
            </a:r>
            <a:r>
              <a:rPr lang="en-GB" sz="2000" dirty="0">
                <a:effectLst/>
                <a:latin typeface="Helvetica" pitchFamily="2" charset="0"/>
              </a:rPr>
              <a:t> branches - used as firewood, or as hedges for seeds sowed directly or young plants.</a:t>
            </a:r>
          </a:p>
          <a:p>
            <a:pPr marL="285750" indent="-285750">
              <a:buFont typeface="Arial" panose="020B0604020202020204" pitchFamily="34" charset="0"/>
              <a:buChar char="•"/>
            </a:pPr>
            <a:endParaRPr lang="en-GB" sz="2000" dirty="0">
              <a:latin typeface="Helvetica" pitchFamily="2" charset="0"/>
            </a:endParaRPr>
          </a:p>
          <a:p>
            <a:pPr marL="285750" indent="-285750">
              <a:buFont typeface="Arial" panose="020B0604020202020204" pitchFamily="34" charset="0"/>
              <a:buChar char="•"/>
            </a:pPr>
            <a:r>
              <a:rPr lang="en-GB" sz="2000" dirty="0">
                <a:effectLst/>
                <a:latin typeface="Helvetica" pitchFamily="2" charset="0"/>
              </a:rPr>
              <a:t>Use protection of young FMNR plants or planted trees</a:t>
            </a:r>
            <a:r>
              <a:rPr lang="en-GB" dirty="0">
                <a:effectLst/>
                <a:latin typeface="Helvetica" pitchFamily="2" charset="0"/>
              </a:rPr>
              <a:t>.</a:t>
            </a:r>
          </a:p>
        </p:txBody>
      </p:sp>
      <p:pic>
        <p:nvPicPr>
          <p:cNvPr id="6" name="Picture 5">
            <a:extLst>
              <a:ext uri="{FF2B5EF4-FFF2-40B4-BE49-F238E27FC236}">
                <a16:creationId xmlns:a16="http://schemas.microsoft.com/office/drawing/2014/main" id="{29D39E25-A34A-072B-0870-7B05341510B9}"/>
              </a:ext>
            </a:extLst>
          </p:cNvPr>
          <p:cNvPicPr>
            <a:picLocks noChangeAspect="1"/>
          </p:cNvPicPr>
          <p:nvPr/>
        </p:nvPicPr>
        <p:blipFill>
          <a:blip r:embed="rId2"/>
          <a:stretch>
            <a:fillRect/>
          </a:stretch>
        </p:blipFill>
        <p:spPr>
          <a:xfrm>
            <a:off x="8639216" y="81658"/>
            <a:ext cx="2726873" cy="2170368"/>
          </a:xfrm>
          <a:prstGeom prst="rect">
            <a:avLst/>
          </a:prstGeom>
        </p:spPr>
      </p:pic>
      <p:pic>
        <p:nvPicPr>
          <p:cNvPr id="7" name="Picture 6">
            <a:extLst>
              <a:ext uri="{FF2B5EF4-FFF2-40B4-BE49-F238E27FC236}">
                <a16:creationId xmlns:a16="http://schemas.microsoft.com/office/drawing/2014/main" id="{1963D454-E15B-112E-491D-5DDA48A6FDFA}"/>
              </a:ext>
            </a:extLst>
          </p:cNvPr>
          <p:cNvPicPr>
            <a:picLocks noChangeAspect="1"/>
          </p:cNvPicPr>
          <p:nvPr/>
        </p:nvPicPr>
        <p:blipFill>
          <a:blip r:embed="rId3"/>
          <a:stretch>
            <a:fillRect/>
          </a:stretch>
        </p:blipFill>
        <p:spPr>
          <a:xfrm>
            <a:off x="8819372" y="2379348"/>
            <a:ext cx="2366559" cy="1649420"/>
          </a:xfrm>
          <a:prstGeom prst="rect">
            <a:avLst/>
          </a:prstGeom>
        </p:spPr>
      </p:pic>
      <p:pic>
        <p:nvPicPr>
          <p:cNvPr id="8" name="Picture 7">
            <a:extLst>
              <a:ext uri="{FF2B5EF4-FFF2-40B4-BE49-F238E27FC236}">
                <a16:creationId xmlns:a16="http://schemas.microsoft.com/office/drawing/2014/main" id="{7FB17514-76CA-57A1-793C-B949598FEB4B}"/>
              </a:ext>
            </a:extLst>
          </p:cNvPr>
          <p:cNvPicPr>
            <a:picLocks noChangeAspect="1"/>
          </p:cNvPicPr>
          <p:nvPr/>
        </p:nvPicPr>
        <p:blipFill>
          <a:blip r:embed="rId4"/>
          <a:stretch>
            <a:fillRect/>
          </a:stretch>
        </p:blipFill>
        <p:spPr>
          <a:xfrm>
            <a:off x="8920872" y="4385572"/>
            <a:ext cx="2593405" cy="2170367"/>
          </a:xfrm>
          <a:prstGeom prst="rect">
            <a:avLst/>
          </a:prstGeom>
        </p:spPr>
      </p:pic>
    </p:spTree>
    <p:extLst>
      <p:ext uri="{BB962C8B-B14F-4D97-AF65-F5344CB8AC3E}">
        <p14:creationId xmlns:p14="http://schemas.microsoft.com/office/powerpoint/2010/main" val="542873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4EDF65-8475-19B1-73DC-2F46BA7DECE0}"/>
              </a:ext>
            </a:extLst>
          </p:cNvPr>
          <p:cNvSpPr txBox="1"/>
          <p:nvPr/>
        </p:nvSpPr>
        <p:spPr>
          <a:xfrm>
            <a:off x="219920" y="748785"/>
            <a:ext cx="11181143" cy="5570756"/>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KE" sz="1600" dirty="0"/>
              <a:t>Cultivate farmer </a:t>
            </a:r>
            <a:r>
              <a:rPr lang="en-KE" sz="1600" b="1" dirty="0"/>
              <a:t>buy-in, key entry points </a:t>
            </a:r>
            <a:r>
              <a:rPr lang="en-KE" sz="1600" dirty="0"/>
              <a:t>: in-kind incentives, </a:t>
            </a:r>
            <a:r>
              <a:rPr lang="en-GB" sz="1600" dirty="0"/>
              <a:t>m</a:t>
            </a:r>
            <a:r>
              <a:rPr lang="en-KE" sz="1600" dirty="0"/>
              <a:t>indset change: </a:t>
            </a:r>
            <a:r>
              <a:rPr lang="en-GB" sz="1600" dirty="0"/>
              <a:t>d</a:t>
            </a:r>
            <a:r>
              <a:rPr lang="en-KE" sz="1600" dirty="0"/>
              <a:t>ealing with related set backs e.g. birds, competition with crops, tillage practices)</a:t>
            </a:r>
          </a:p>
          <a:p>
            <a:pPr marL="285750" indent="-285750">
              <a:spcBef>
                <a:spcPts val="600"/>
              </a:spcBef>
              <a:spcAft>
                <a:spcPts val="600"/>
              </a:spcAft>
              <a:buFont typeface="Arial" panose="020B0604020202020204" pitchFamily="34" charset="0"/>
              <a:buChar char="•"/>
            </a:pPr>
            <a:r>
              <a:rPr lang="en-KE" sz="1600" b="1" dirty="0"/>
              <a:t>Timing:</a:t>
            </a:r>
            <a:r>
              <a:rPr lang="en-KE" sz="1600" dirty="0"/>
              <a:t> consider: proper FMNR operations timing : one or two months before the rains</a:t>
            </a:r>
          </a:p>
          <a:p>
            <a:pPr marL="285750" indent="-285750">
              <a:spcBef>
                <a:spcPts val="600"/>
              </a:spcBef>
              <a:spcAft>
                <a:spcPts val="600"/>
              </a:spcAft>
              <a:buFont typeface="Arial" panose="020B0604020202020204" pitchFamily="34" charset="0"/>
              <a:buChar char="•"/>
            </a:pPr>
            <a:r>
              <a:rPr lang="en-KE" sz="1600" dirty="0"/>
              <a:t>Farmer </a:t>
            </a:r>
            <a:r>
              <a:rPr lang="en-KE" sz="1600" b="1" dirty="0"/>
              <a:t>HH consultations </a:t>
            </a:r>
            <a:r>
              <a:rPr lang="en-KE" sz="1600" dirty="0"/>
              <a:t>bearing in mind farm </a:t>
            </a:r>
            <a:r>
              <a:rPr lang="en-KE" sz="1600" b="1" dirty="0"/>
              <a:t>spaces use e.g. for women</a:t>
            </a:r>
            <a:r>
              <a:rPr lang="en-KE" sz="1600" dirty="0"/>
              <a:t>, sons etc</a:t>
            </a:r>
          </a:p>
          <a:p>
            <a:pPr marL="285750" indent="-285750">
              <a:spcBef>
                <a:spcPts val="600"/>
              </a:spcBef>
              <a:spcAft>
                <a:spcPts val="600"/>
              </a:spcAft>
              <a:buFont typeface="Arial" panose="020B0604020202020204" pitchFamily="34" charset="0"/>
              <a:buChar char="•"/>
            </a:pPr>
            <a:r>
              <a:rPr lang="en-KE" sz="1600" dirty="0"/>
              <a:t>Discuss ‘</a:t>
            </a:r>
            <a:r>
              <a:rPr lang="en-KE" sz="1600" b="1" dirty="0"/>
              <a:t>trees for what’/</a:t>
            </a:r>
            <a:r>
              <a:rPr lang="en-KE" sz="1600" dirty="0"/>
              <a:t>purpose and obtain consent to implement practice</a:t>
            </a:r>
          </a:p>
          <a:p>
            <a:pPr marL="285750" indent="-285750">
              <a:spcBef>
                <a:spcPts val="600"/>
              </a:spcBef>
              <a:spcAft>
                <a:spcPts val="600"/>
              </a:spcAft>
              <a:buFont typeface="Arial" panose="020B0604020202020204" pitchFamily="34" charset="0"/>
              <a:buChar char="•"/>
            </a:pPr>
            <a:r>
              <a:rPr lang="en-KE" sz="1600" dirty="0"/>
              <a:t>Review </a:t>
            </a:r>
            <a:r>
              <a:rPr lang="en-KE" sz="1600" b="1" dirty="0"/>
              <a:t>tillage plans </a:t>
            </a:r>
            <a:r>
              <a:rPr lang="en-KE" sz="1600" dirty="0"/>
              <a:t>e.g. via oxen, tractor and how it might affect regeneration and tailor practices</a:t>
            </a:r>
          </a:p>
          <a:p>
            <a:pPr marL="285750" indent="-285750">
              <a:spcBef>
                <a:spcPts val="600"/>
              </a:spcBef>
              <a:spcAft>
                <a:spcPts val="600"/>
              </a:spcAft>
              <a:buFont typeface="Arial" panose="020B0604020202020204" pitchFamily="34" charset="0"/>
              <a:buChar char="•"/>
            </a:pPr>
            <a:r>
              <a:rPr lang="en-KE" sz="1600" b="1" dirty="0"/>
              <a:t>Species options and selection </a:t>
            </a:r>
            <a:r>
              <a:rPr lang="en-KE" sz="1600" dirty="0"/>
              <a:t>after farm surveys/transects walks; identify options for </a:t>
            </a:r>
            <a:r>
              <a:rPr lang="en-KE" sz="1600" b="1" dirty="0"/>
              <a:t>enrichmen planting to fill gaps</a:t>
            </a:r>
          </a:p>
          <a:p>
            <a:pPr marL="285750" indent="-285750">
              <a:spcBef>
                <a:spcPts val="600"/>
              </a:spcBef>
              <a:spcAft>
                <a:spcPts val="600"/>
              </a:spcAft>
              <a:buFont typeface="Arial" panose="020B0604020202020204" pitchFamily="34" charset="0"/>
              <a:buChar char="•"/>
            </a:pPr>
            <a:r>
              <a:rPr lang="en-KE" sz="1600" dirty="0"/>
              <a:t>Understand </a:t>
            </a:r>
            <a:r>
              <a:rPr lang="en-KE" sz="1600" b="1" dirty="0"/>
              <a:t>unique farm circmstances</a:t>
            </a:r>
            <a:r>
              <a:rPr lang="en-KE" sz="1600" dirty="0"/>
              <a:t>, situations and work with trees ‘fit’ for purpose, compatibility with other farm operations</a:t>
            </a:r>
          </a:p>
          <a:p>
            <a:pPr marL="285750" indent="-285750">
              <a:spcBef>
                <a:spcPts val="600"/>
              </a:spcBef>
              <a:spcAft>
                <a:spcPts val="600"/>
              </a:spcAft>
              <a:buFont typeface="Arial" panose="020B0604020202020204" pitchFamily="34" charset="0"/>
              <a:buChar char="•"/>
            </a:pPr>
            <a:r>
              <a:rPr lang="en-KE" sz="1600" b="1" dirty="0"/>
              <a:t>Manage trees to increase productivity </a:t>
            </a:r>
            <a:r>
              <a:rPr lang="en-KE" sz="1600" dirty="0"/>
              <a:t>and farmer benefits e.g.. prunnings support biomass use (fertiity, firewood, fencing materials, mulching etc). Implies: implement prunning regime based on biomass needs and tree management goals</a:t>
            </a:r>
          </a:p>
          <a:p>
            <a:pPr marL="285750" indent="-285750">
              <a:spcBef>
                <a:spcPts val="600"/>
              </a:spcBef>
              <a:spcAft>
                <a:spcPts val="600"/>
              </a:spcAft>
              <a:buFont typeface="Arial" panose="020B0604020202020204" pitchFamily="34" charset="0"/>
              <a:buChar char="•"/>
            </a:pPr>
            <a:r>
              <a:rPr lang="en-KE" sz="1600" dirty="0"/>
              <a:t>Promote </a:t>
            </a:r>
            <a:r>
              <a:rPr lang="en-KE" sz="1600" b="1" dirty="0"/>
              <a:t>use of the right tools </a:t>
            </a:r>
            <a:r>
              <a:rPr lang="en-KE" sz="1600" dirty="0"/>
              <a:t>for thininning, coppice and prunning operations to minimise tree stem damage and infestations</a:t>
            </a:r>
          </a:p>
          <a:p>
            <a:pPr marL="285750" indent="-285750">
              <a:spcBef>
                <a:spcPts val="600"/>
              </a:spcBef>
              <a:spcAft>
                <a:spcPts val="600"/>
              </a:spcAft>
              <a:buFont typeface="Arial" panose="020B0604020202020204" pitchFamily="34" charset="0"/>
              <a:buChar char="•"/>
            </a:pPr>
            <a:r>
              <a:rPr lang="en-KE" sz="1600" b="1" dirty="0"/>
              <a:t>Involve farmers from the outset </a:t>
            </a:r>
            <a:r>
              <a:rPr lang="en-KE" sz="1600" dirty="0"/>
              <a:t>to mitigate mismanagement challenges such as bush encroahment in pasture areas</a:t>
            </a:r>
          </a:p>
          <a:p>
            <a:pPr marL="285750" indent="-285750">
              <a:spcBef>
                <a:spcPts val="600"/>
              </a:spcBef>
              <a:spcAft>
                <a:spcPts val="600"/>
              </a:spcAft>
              <a:buFont typeface="Arial" panose="020B0604020202020204" pitchFamily="34" charset="0"/>
              <a:buChar char="•"/>
            </a:pPr>
            <a:r>
              <a:rPr lang="en-KE" sz="1600" b="1" dirty="0"/>
              <a:t>Manage wildlings </a:t>
            </a:r>
            <a:r>
              <a:rPr lang="en-KE" sz="1600" b="1" i="1" dirty="0"/>
              <a:t>in situ </a:t>
            </a:r>
            <a:r>
              <a:rPr lang="en-KE" sz="1600" b="1" dirty="0"/>
              <a:t>or translocate  </a:t>
            </a:r>
            <a:r>
              <a:rPr lang="en-KE" sz="1600" dirty="0"/>
              <a:t>seedlings to safe areas while avoiding root damage e.g. in line planting design to allow tillage operations</a:t>
            </a:r>
          </a:p>
        </p:txBody>
      </p:sp>
      <p:sp>
        <p:nvSpPr>
          <p:cNvPr id="4" name="TextBox 3">
            <a:extLst>
              <a:ext uri="{FF2B5EF4-FFF2-40B4-BE49-F238E27FC236}">
                <a16:creationId xmlns:a16="http://schemas.microsoft.com/office/drawing/2014/main" id="{F910AA64-8F78-AA64-894D-7999202C95D2}"/>
              </a:ext>
            </a:extLst>
          </p:cNvPr>
          <p:cNvSpPr txBox="1"/>
          <p:nvPr/>
        </p:nvSpPr>
        <p:spPr>
          <a:xfrm>
            <a:off x="373626" y="267618"/>
            <a:ext cx="6096000" cy="461665"/>
          </a:xfrm>
          <a:prstGeom prst="rect">
            <a:avLst/>
          </a:prstGeom>
          <a:noFill/>
        </p:spPr>
        <p:txBody>
          <a:bodyPr wrap="square">
            <a:spAutoFit/>
          </a:bodyPr>
          <a:lstStyle/>
          <a:p>
            <a:r>
              <a:rPr lang="en-KE" sz="2400" b="1" dirty="0"/>
              <a:t>Summary Tips</a:t>
            </a:r>
          </a:p>
        </p:txBody>
      </p:sp>
    </p:spTree>
    <p:extLst>
      <p:ext uri="{BB962C8B-B14F-4D97-AF65-F5344CB8AC3E}">
        <p14:creationId xmlns:p14="http://schemas.microsoft.com/office/powerpoint/2010/main" val="896039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9F02BE-881D-1F2D-0D01-92BB9E762850}"/>
              </a:ext>
            </a:extLst>
          </p:cNvPr>
          <p:cNvSpPr txBox="1"/>
          <p:nvPr/>
        </p:nvSpPr>
        <p:spPr>
          <a:xfrm>
            <a:off x="613458" y="1192193"/>
            <a:ext cx="2534856" cy="523220"/>
          </a:xfrm>
          <a:prstGeom prst="rect">
            <a:avLst/>
          </a:prstGeom>
          <a:noFill/>
        </p:spPr>
        <p:txBody>
          <a:bodyPr wrap="square" rtlCol="0">
            <a:spAutoFit/>
          </a:bodyPr>
          <a:lstStyle/>
          <a:p>
            <a:r>
              <a:rPr lang="en-KE" sz="2800" b="1" dirty="0"/>
              <a:t>Discussions</a:t>
            </a:r>
          </a:p>
        </p:txBody>
      </p:sp>
      <p:pic>
        <p:nvPicPr>
          <p:cNvPr id="3" name="Picture 2">
            <a:extLst>
              <a:ext uri="{FF2B5EF4-FFF2-40B4-BE49-F238E27FC236}">
                <a16:creationId xmlns:a16="http://schemas.microsoft.com/office/drawing/2014/main" id="{EBB91B76-C48C-8EF5-511B-BD74AC24D677}"/>
              </a:ext>
            </a:extLst>
          </p:cNvPr>
          <p:cNvPicPr>
            <a:picLocks noChangeAspect="1"/>
          </p:cNvPicPr>
          <p:nvPr/>
        </p:nvPicPr>
        <p:blipFill>
          <a:blip r:embed="rId2"/>
          <a:stretch>
            <a:fillRect/>
          </a:stretch>
        </p:blipFill>
        <p:spPr>
          <a:xfrm>
            <a:off x="5125223" y="648183"/>
            <a:ext cx="6975144" cy="4632744"/>
          </a:xfrm>
          <a:prstGeom prst="rect">
            <a:avLst/>
          </a:prstGeom>
        </p:spPr>
      </p:pic>
      <p:sp>
        <p:nvSpPr>
          <p:cNvPr id="4" name="TextBox 3">
            <a:extLst>
              <a:ext uri="{FF2B5EF4-FFF2-40B4-BE49-F238E27FC236}">
                <a16:creationId xmlns:a16="http://schemas.microsoft.com/office/drawing/2014/main" id="{F611B2EC-CE0C-F852-0298-03D9587658F8}"/>
              </a:ext>
            </a:extLst>
          </p:cNvPr>
          <p:cNvSpPr txBox="1"/>
          <p:nvPr/>
        </p:nvSpPr>
        <p:spPr>
          <a:xfrm>
            <a:off x="6678796" y="5669958"/>
            <a:ext cx="5872058" cy="307777"/>
          </a:xfrm>
          <a:prstGeom prst="rect">
            <a:avLst/>
          </a:prstGeom>
          <a:noFill/>
        </p:spPr>
        <p:txBody>
          <a:bodyPr wrap="square">
            <a:spAutoFit/>
          </a:bodyPr>
          <a:lstStyle/>
          <a:p>
            <a:pPr marL="0" lvl="0" indent="0" algn="ctr" rtl="0">
              <a:spcBef>
                <a:spcPts val="0"/>
              </a:spcBef>
              <a:spcAft>
                <a:spcPts val="0"/>
              </a:spcAft>
              <a:buNone/>
            </a:pPr>
            <a:r>
              <a:rPr lang="en-US" sz="1400" b="1" dirty="0">
                <a:solidFill>
                  <a:schemeClr val="dk1"/>
                </a:solidFill>
                <a:latin typeface="Poppins"/>
                <a:ea typeface="Poppins"/>
                <a:cs typeface="Poppins"/>
                <a:sym typeface="Poppins"/>
              </a:rPr>
              <a:t>Knowledge For The Great Green Wall Action (K4GGWA)</a:t>
            </a:r>
          </a:p>
        </p:txBody>
      </p:sp>
      <p:pic>
        <p:nvPicPr>
          <p:cNvPr id="5" name="Google Shape;142;g2955933f22d_1_34" descr="A blue flag with yellow stars&#10;&#10;Description automatically generated">
            <a:extLst>
              <a:ext uri="{FF2B5EF4-FFF2-40B4-BE49-F238E27FC236}">
                <a16:creationId xmlns:a16="http://schemas.microsoft.com/office/drawing/2014/main" id="{F50E1683-89FC-98D5-9D86-ED31D21F312A}"/>
              </a:ext>
            </a:extLst>
          </p:cNvPr>
          <p:cNvPicPr preferRelativeResize="0"/>
          <p:nvPr/>
        </p:nvPicPr>
        <p:blipFill rotWithShape="1">
          <a:blip r:embed="rId3">
            <a:alphaModFix/>
          </a:blip>
          <a:srcRect l="11045" t="6830" r="11602" b="19726"/>
          <a:stretch/>
        </p:blipFill>
        <p:spPr>
          <a:xfrm>
            <a:off x="8129312" y="6058758"/>
            <a:ext cx="957030" cy="839683"/>
          </a:xfrm>
          <a:prstGeom prst="rect">
            <a:avLst/>
          </a:prstGeom>
          <a:noFill/>
          <a:ln>
            <a:noFill/>
          </a:ln>
        </p:spPr>
      </p:pic>
      <p:pic>
        <p:nvPicPr>
          <p:cNvPr id="6" name="Google Shape;143;g2955933f22d_1_34" descr="A black background with green trees and red text&#10;&#10;Description automatically generated">
            <a:extLst>
              <a:ext uri="{FF2B5EF4-FFF2-40B4-BE49-F238E27FC236}">
                <a16:creationId xmlns:a16="http://schemas.microsoft.com/office/drawing/2014/main" id="{72380578-0991-3112-4EF3-8A2600B737C1}"/>
              </a:ext>
            </a:extLst>
          </p:cNvPr>
          <p:cNvPicPr preferRelativeResize="0"/>
          <p:nvPr/>
        </p:nvPicPr>
        <p:blipFill rotWithShape="1">
          <a:blip r:embed="rId4">
            <a:alphaModFix/>
          </a:blip>
          <a:srcRect/>
          <a:stretch/>
        </p:blipFill>
        <p:spPr>
          <a:xfrm>
            <a:off x="9486960" y="6163518"/>
            <a:ext cx="1154179" cy="542701"/>
          </a:xfrm>
          <a:prstGeom prst="rect">
            <a:avLst/>
          </a:prstGeom>
          <a:noFill/>
          <a:ln>
            <a:noFill/>
          </a:ln>
        </p:spPr>
      </p:pic>
    </p:spTree>
    <p:extLst>
      <p:ext uri="{BB962C8B-B14F-4D97-AF65-F5344CB8AC3E}">
        <p14:creationId xmlns:p14="http://schemas.microsoft.com/office/powerpoint/2010/main" val="3850444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9F2D43-2227-A1A1-4755-786D53F35C90}"/>
              </a:ext>
            </a:extLst>
          </p:cNvPr>
          <p:cNvPicPr>
            <a:picLocks noChangeAspect="1"/>
          </p:cNvPicPr>
          <p:nvPr/>
        </p:nvPicPr>
        <p:blipFill>
          <a:blip r:embed="rId2"/>
          <a:srcRect t="9719" b="4897"/>
          <a:stretch/>
        </p:blipFill>
        <p:spPr>
          <a:xfrm>
            <a:off x="4545869" y="164700"/>
            <a:ext cx="7646131" cy="3264300"/>
          </a:xfrm>
          <a:prstGeom prst="rect">
            <a:avLst/>
          </a:prstGeom>
          <a:ln w="19050">
            <a:solidFill>
              <a:schemeClr val="tx1"/>
            </a:solidFill>
          </a:ln>
        </p:spPr>
      </p:pic>
      <p:pic>
        <p:nvPicPr>
          <p:cNvPr id="5" name="Picture 4">
            <a:extLst>
              <a:ext uri="{FF2B5EF4-FFF2-40B4-BE49-F238E27FC236}">
                <a16:creationId xmlns:a16="http://schemas.microsoft.com/office/drawing/2014/main" id="{B49C84B6-0A92-3F33-C84C-BCB7FC79F716}"/>
              </a:ext>
            </a:extLst>
          </p:cNvPr>
          <p:cNvPicPr>
            <a:picLocks noChangeAspect="1"/>
          </p:cNvPicPr>
          <p:nvPr/>
        </p:nvPicPr>
        <p:blipFill>
          <a:blip r:embed="rId3"/>
          <a:srcRect t="8690" r="2" b="3942"/>
          <a:stretch/>
        </p:blipFill>
        <p:spPr>
          <a:xfrm>
            <a:off x="4545869" y="3429000"/>
            <a:ext cx="7555832" cy="3383280"/>
          </a:xfrm>
          <a:prstGeom prst="rect">
            <a:avLst/>
          </a:prstGeom>
        </p:spPr>
      </p:pic>
      <p:sp>
        <p:nvSpPr>
          <p:cNvPr id="3" name="TextBox 2">
            <a:extLst>
              <a:ext uri="{FF2B5EF4-FFF2-40B4-BE49-F238E27FC236}">
                <a16:creationId xmlns:a16="http://schemas.microsoft.com/office/drawing/2014/main" id="{0221D03B-6532-52B4-A192-BFB8ABE5AD31}"/>
              </a:ext>
            </a:extLst>
          </p:cNvPr>
          <p:cNvSpPr txBox="1"/>
          <p:nvPr/>
        </p:nvSpPr>
        <p:spPr>
          <a:xfrm>
            <a:off x="623804" y="796413"/>
            <a:ext cx="3992700" cy="387719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kern="1200" dirty="0">
                <a:solidFill>
                  <a:schemeClr val="tx1"/>
                </a:solidFill>
                <a:latin typeface="+mj-lt"/>
                <a:ea typeface="+mj-ea"/>
                <a:cs typeface="+mj-cs"/>
              </a:rPr>
              <a:t>How has your environment c</a:t>
            </a:r>
            <a:r>
              <a:rPr lang="en-US" sz="4400" dirty="0">
                <a:latin typeface="+mj-lt"/>
                <a:ea typeface="+mj-ea"/>
                <a:cs typeface="+mj-cs"/>
              </a:rPr>
              <a:t>hanged </a:t>
            </a:r>
            <a:r>
              <a:rPr lang="en-US" sz="4400" kern="1200" dirty="0">
                <a:solidFill>
                  <a:schemeClr val="tx1"/>
                </a:solidFill>
                <a:latin typeface="+mj-lt"/>
                <a:ea typeface="+mj-ea"/>
                <a:cs typeface="+mj-cs"/>
              </a:rPr>
              <a:t>in the last 10 years?</a:t>
            </a:r>
          </a:p>
          <a:p>
            <a:pPr>
              <a:lnSpc>
                <a:spcPct val="90000"/>
              </a:lnSpc>
              <a:spcBef>
                <a:spcPct val="0"/>
              </a:spcBef>
              <a:spcAft>
                <a:spcPts val="600"/>
              </a:spcAft>
            </a:pPr>
            <a:endParaRPr lang="en-US" sz="4400" kern="1200" dirty="0">
              <a:solidFill>
                <a:schemeClr val="tx1"/>
              </a:solidFill>
              <a:latin typeface="+mj-lt"/>
              <a:ea typeface="+mj-ea"/>
              <a:cs typeface="+mj-cs"/>
            </a:endParaRPr>
          </a:p>
        </p:txBody>
      </p:sp>
    </p:spTree>
    <p:extLst>
      <p:ext uri="{BB962C8B-B14F-4D97-AF65-F5344CB8AC3E}">
        <p14:creationId xmlns:p14="http://schemas.microsoft.com/office/powerpoint/2010/main" val="170545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67EED4-7B48-DB0C-D942-AFF6393DABFD}"/>
              </a:ext>
            </a:extLst>
          </p:cNvPr>
          <p:cNvSpPr txBox="1"/>
          <p:nvPr/>
        </p:nvSpPr>
        <p:spPr>
          <a:xfrm>
            <a:off x="605245" y="387732"/>
            <a:ext cx="8050793" cy="523220"/>
          </a:xfrm>
          <a:prstGeom prst="rect">
            <a:avLst/>
          </a:prstGeom>
          <a:noFill/>
        </p:spPr>
        <p:txBody>
          <a:bodyPr wrap="square">
            <a:spAutoFit/>
          </a:bodyPr>
          <a:lstStyle/>
          <a:p>
            <a:r>
              <a:rPr lang="en-GB" sz="2800" b="1" dirty="0">
                <a:solidFill>
                  <a:schemeClr val="accent2">
                    <a:lumMod val="75000"/>
                  </a:schemeClr>
                </a:solidFill>
                <a:effectLst/>
                <a:latin typeface="Helvetica" pitchFamily="2" charset="0"/>
              </a:rPr>
              <a:t>Production systems in the Somali context </a:t>
            </a:r>
          </a:p>
        </p:txBody>
      </p:sp>
      <p:sp>
        <p:nvSpPr>
          <p:cNvPr id="5" name="TextBox 4">
            <a:extLst>
              <a:ext uri="{FF2B5EF4-FFF2-40B4-BE49-F238E27FC236}">
                <a16:creationId xmlns:a16="http://schemas.microsoft.com/office/drawing/2014/main" id="{F2C279AD-1A44-B756-7BD8-B533693486B8}"/>
              </a:ext>
            </a:extLst>
          </p:cNvPr>
          <p:cNvSpPr txBox="1"/>
          <p:nvPr/>
        </p:nvSpPr>
        <p:spPr>
          <a:xfrm>
            <a:off x="605245" y="1079816"/>
            <a:ext cx="10388742" cy="646331"/>
          </a:xfrm>
          <a:prstGeom prst="rect">
            <a:avLst/>
          </a:prstGeom>
          <a:noFill/>
        </p:spPr>
        <p:txBody>
          <a:bodyPr wrap="square">
            <a:spAutoFit/>
          </a:bodyPr>
          <a:lstStyle/>
          <a:p>
            <a:r>
              <a:rPr lang="en-GB" dirty="0">
                <a:effectLst/>
                <a:latin typeface="Helvetica" pitchFamily="2" charset="0"/>
              </a:rPr>
              <a:t>46–56% of the land area is permanent </a:t>
            </a:r>
            <a:r>
              <a:rPr lang="en-GB" b="1" dirty="0">
                <a:effectLst/>
                <a:latin typeface="Helvetica" pitchFamily="2" charset="0"/>
              </a:rPr>
              <a:t>pasture</a:t>
            </a:r>
            <a:r>
              <a:rPr lang="en-GB" dirty="0">
                <a:effectLst/>
                <a:latin typeface="Helvetica" pitchFamily="2" charset="0"/>
              </a:rPr>
              <a:t>, while 20% is classified as </a:t>
            </a:r>
            <a:r>
              <a:rPr lang="en-GB" b="1" dirty="0">
                <a:effectLst/>
                <a:latin typeface="Helvetica" pitchFamily="2" charset="0"/>
              </a:rPr>
              <a:t>forest </a:t>
            </a:r>
            <a:r>
              <a:rPr lang="en-GB" dirty="0">
                <a:effectLst/>
                <a:latin typeface="Helvetica" pitchFamily="2" charset="0"/>
              </a:rPr>
              <a:t>and 13% is suitable for cultivation. The remaining land is not economically exploitable (UN Habitat 2006). </a:t>
            </a:r>
          </a:p>
        </p:txBody>
      </p:sp>
      <p:sp>
        <p:nvSpPr>
          <p:cNvPr id="7" name="TextBox 6">
            <a:extLst>
              <a:ext uri="{FF2B5EF4-FFF2-40B4-BE49-F238E27FC236}">
                <a16:creationId xmlns:a16="http://schemas.microsoft.com/office/drawing/2014/main" id="{A38004DE-0D0A-5069-6E8E-53D955AFBA80}"/>
              </a:ext>
            </a:extLst>
          </p:cNvPr>
          <p:cNvSpPr txBox="1"/>
          <p:nvPr/>
        </p:nvSpPr>
        <p:spPr>
          <a:xfrm>
            <a:off x="672363" y="2012679"/>
            <a:ext cx="10262630" cy="646331"/>
          </a:xfrm>
          <a:prstGeom prst="rect">
            <a:avLst/>
          </a:prstGeom>
          <a:noFill/>
        </p:spPr>
        <p:txBody>
          <a:bodyPr wrap="square">
            <a:spAutoFit/>
          </a:bodyPr>
          <a:lstStyle/>
          <a:p>
            <a:r>
              <a:rPr lang="en-GB" b="1" dirty="0">
                <a:effectLst/>
                <a:latin typeface="Helvetica" pitchFamily="2" charset="0"/>
              </a:rPr>
              <a:t>Community elders and clan leaders </a:t>
            </a:r>
            <a:r>
              <a:rPr lang="en-GB" dirty="0">
                <a:effectLst/>
                <a:latin typeface="Helvetica" pitchFamily="2" charset="0"/>
              </a:rPr>
              <a:t>have the </a:t>
            </a:r>
            <a:r>
              <a:rPr lang="en-GB" b="1" dirty="0">
                <a:effectLst/>
                <a:latin typeface="Helvetica" pitchFamily="2" charset="0"/>
              </a:rPr>
              <a:t>authority to allocate land </a:t>
            </a:r>
            <a:r>
              <a:rPr lang="en-GB" dirty="0">
                <a:effectLst/>
                <a:latin typeface="Helvetica" pitchFamily="2" charset="0"/>
              </a:rPr>
              <a:t>to individual households and households enjoy rights over land they have historically owned. </a:t>
            </a:r>
          </a:p>
        </p:txBody>
      </p:sp>
      <p:sp>
        <p:nvSpPr>
          <p:cNvPr id="11" name="TextBox 10">
            <a:extLst>
              <a:ext uri="{FF2B5EF4-FFF2-40B4-BE49-F238E27FC236}">
                <a16:creationId xmlns:a16="http://schemas.microsoft.com/office/drawing/2014/main" id="{D7972B53-8ADE-49BA-4F35-6959FCA4FEC0}"/>
              </a:ext>
            </a:extLst>
          </p:cNvPr>
          <p:cNvSpPr txBox="1"/>
          <p:nvPr/>
        </p:nvSpPr>
        <p:spPr>
          <a:xfrm>
            <a:off x="692213" y="2936764"/>
            <a:ext cx="9074332" cy="369332"/>
          </a:xfrm>
          <a:prstGeom prst="rect">
            <a:avLst/>
          </a:prstGeom>
          <a:noFill/>
        </p:spPr>
        <p:txBody>
          <a:bodyPr wrap="square">
            <a:spAutoFit/>
          </a:bodyPr>
          <a:lstStyle/>
          <a:p>
            <a:r>
              <a:rPr lang="en-GB" dirty="0">
                <a:effectLst/>
                <a:latin typeface="Helvetica" pitchFamily="2" charset="0"/>
              </a:rPr>
              <a:t>FMNR practice can best fit in: </a:t>
            </a:r>
            <a:r>
              <a:rPr lang="en-GB" b="1" dirty="0">
                <a:effectLst/>
                <a:latin typeface="Helvetica" pitchFamily="2" charset="0"/>
              </a:rPr>
              <a:t>(</a:t>
            </a:r>
            <a:r>
              <a:rPr lang="en-GB" b="1" dirty="0" err="1">
                <a:effectLst/>
                <a:latin typeface="Helvetica" pitchFamily="2" charset="0"/>
              </a:rPr>
              <a:t>i</a:t>
            </a:r>
            <a:r>
              <a:rPr lang="en-GB" b="1" dirty="0">
                <a:effectLst/>
                <a:latin typeface="Helvetica" pitchFamily="2" charset="0"/>
              </a:rPr>
              <a:t>) croplands</a:t>
            </a:r>
            <a:r>
              <a:rPr lang="en-GB" dirty="0">
                <a:effectLst/>
                <a:latin typeface="Helvetica" pitchFamily="2" charset="0"/>
              </a:rPr>
              <a:t> and </a:t>
            </a:r>
            <a:r>
              <a:rPr lang="en-GB" b="1" dirty="0">
                <a:effectLst/>
                <a:latin typeface="Helvetica" pitchFamily="2" charset="0"/>
              </a:rPr>
              <a:t>(ii) common grazing lands </a:t>
            </a:r>
          </a:p>
        </p:txBody>
      </p:sp>
      <p:graphicFrame>
        <p:nvGraphicFramePr>
          <p:cNvPr id="2" name="Table 1">
            <a:extLst>
              <a:ext uri="{FF2B5EF4-FFF2-40B4-BE49-F238E27FC236}">
                <a16:creationId xmlns:a16="http://schemas.microsoft.com/office/drawing/2014/main" id="{08F821B2-1CE2-5F11-B30F-B9EFD479692E}"/>
              </a:ext>
            </a:extLst>
          </p:cNvPr>
          <p:cNvGraphicFramePr>
            <a:graphicFrameLocks noGrp="1"/>
          </p:cNvGraphicFramePr>
          <p:nvPr>
            <p:extLst>
              <p:ext uri="{D42A27DB-BD31-4B8C-83A1-F6EECF244321}">
                <p14:modId xmlns:p14="http://schemas.microsoft.com/office/powerpoint/2010/main" val="625356534"/>
              </p:ext>
            </p:extLst>
          </p:nvPr>
        </p:nvGraphicFramePr>
        <p:xfrm>
          <a:off x="692213" y="3736570"/>
          <a:ext cx="10388742" cy="2186310"/>
        </p:xfrm>
        <a:graphic>
          <a:graphicData uri="http://schemas.openxmlformats.org/drawingml/2006/table">
            <a:tbl>
              <a:tblPr firstRow="1" bandRow="1">
                <a:tableStyleId>{5C22544A-7EE6-4342-B048-85BDC9FD1C3A}</a:tableStyleId>
              </a:tblPr>
              <a:tblGrid>
                <a:gridCol w="5194371">
                  <a:extLst>
                    <a:ext uri="{9D8B030D-6E8A-4147-A177-3AD203B41FA5}">
                      <a16:colId xmlns:a16="http://schemas.microsoft.com/office/drawing/2014/main" val="1187479744"/>
                    </a:ext>
                  </a:extLst>
                </a:gridCol>
                <a:gridCol w="5194371">
                  <a:extLst>
                    <a:ext uri="{9D8B030D-6E8A-4147-A177-3AD203B41FA5}">
                      <a16:colId xmlns:a16="http://schemas.microsoft.com/office/drawing/2014/main" val="1630258156"/>
                    </a:ext>
                  </a:extLst>
                </a:gridCol>
              </a:tblGrid>
              <a:tr h="665399">
                <a:tc>
                  <a:txBody>
                    <a:bodyPr/>
                    <a:lstStyle/>
                    <a:p>
                      <a:r>
                        <a:rPr lang="en-GB" dirty="0">
                          <a:effectLst/>
                          <a:latin typeface="Helvetica" pitchFamily="2" charset="0"/>
                        </a:rPr>
                        <a:t>Trees that can be established in croplands </a:t>
                      </a:r>
                      <a:endParaRPr lang="en-KE" dirty="0"/>
                    </a:p>
                  </a:txBody>
                  <a:tcPr/>
                </a:tc>
                <a:tc>
                  <a:txBody>
                    <a:bodyPr/>
                    <a:lstStyle/>
                    <a:p>
                      <a:r>
                        <a:rPr lang="en-GB" dirty="0">
                          <a:effectLst/>
                          <a:latin typeface="Helvetica" pitchFamily="2" charset="0"/>
                        </a:rPr>
                        <a:t>Common lands </a:t>
                      </a:r>
                      <a:endParaRPr lang="en-KE" dirty="0"/>
                    </a:p>
                  </a:txBody>
                  <a:tcPr/>
                </a:tc>
                <a:extLst>
                  <a:ext uri="{0D108BD9-81ED-4DB2-BD59-A6C34878D82A}">
                    <a16:rowId xmlns:a16="http://schemas.microsoft.com/office/drawing/2014/main" val="2302888716"/>
                  </a:ext>
                </a:extLst>
              </a:tr>
              <a:tr h="1520911">
                <a:tc>
                  <a:txBody>
                    <a:bodyPr/>
                    <a:lstStyle/>
                    <a:p>
                      <a:pPr marL="285750" indent="-285750">
                        <a:buFont typeface="Arial" panose="020B0604020202020204" pitchFamily="34" charset="0"/>
                        <a:buChar char="•"/>
                      </a:pPr>
                      <a:r>
                        <a:rPr lang="en-GB" dirty="0">
                          <a:effectLst/>
                          <a:latin typeface="Helvetica" pitchFamily="2" charset="0"/>
                        </a:rPr>
                        <a:t>Sunut</a:t>
                      </a:r>
                      <a:r>
                        <a:rPr lang="en-GB" dirty="0">
                          <a:latin typeface="Helvetica" pitchFamily="2" charset="0"/>
                        </a:rPr>
                        <a:t>/</a:t>
                      </a:r>
                      <a:r>
                        <a:rPr lang="en-GB" dirty="0" err="1">
                          <a:effectLst/>
                          <a:latin typeface="Helvetica" pitchFamily="2" charset="0"/>
                        </a:rPr>
                        <a:t>Garad</a:t>
                      </a:r>
                      <a:r>
                        <a:rPr lang="en-GB" dirty="0">
                          <a:effectLst/>
                          <a:latin typeface="Helvetica" pitchFamily="2" charset="0"/>
                        </a:rPr>
                        <a:t> (</a:t>
                      </a:r>
                      <a:r>
                        <a:rPr lang="en-GB" i="1" dirty="0">
                          <a:effectLst/>
                          <a:latin typeface="Helvetica" pitchFamily="2" charset="0"/>
                        </a:rPr>
                        <a:t>Acacia </a:t>
                      </a:r>
                      <a:r>
                        <a:rPr lang="en-GB" i="1" dirty="0" err="1">
                          <a:effectLst/>
                          <a:latin typeface="Helvetica" pitchFamily="2" charset="0"/>
                        </a:rPr>
                        <a:t>nilotica</a:t>
                      </a:r>
                      <a:r>
                        <a:rPr lang="en-GB" dirty="0">
                          <a:effectLst/>
                          <a:latin typeface="Helvetica" pitchFamily="2" charset="0"/>
                        </a:rPr>
                        <a:t>) </a:t>
                      </a:r>
                    </a:p>
                    <a:p>
                      <a:pPr marL="285750" indent="-285750">
                        <a:buFont typeface="Arial" panose="020B0604020202020204" pitchFamily="34" charset="0"/>
                        <a:buChar char="•"/>
                      </a:pPr>
                      <a:r>
                        <a:rPr lang="en-GB" dirty="0" err="1">
                          <a:effectLst/>
                          <a:latin typeface="Helvetica" pitchFamily="2" charset="0"/>
                        </a:rPr>
                        <a:t>Yagcar</a:t>
                      </a:r>
                      <a:r>
                        <a:rPr lang="en-GB" dirty="0">
                          <a:effectLst/>
                          <a:latin typeface="Helvetica" pitchFamily="2" charset="0"/>
                        </a:rPr>
                        <a:t> (</a:t>
                      </a:r>
                      <a:r>
                        <a:rPr lang="en-GB" i="1" dirty="0">
                          <a:effectLst/>
                          <a:latin typeface="Helvetica" pitchFamily="2" charset="0"/>
                        </a:rPr>
                        <a:t>Boswellia </a:t>
                      </a:r>
                      <a:r>
                        <a:rPr lang="en-GB" i="1" dirty="0" err="1">
                          <a:effectLst/>
                          <a:latin typeface="Helvetica" pitchFamily="2" charset="0"/>
                        </a:rPr>
                        <a:t>frereana</a:t>
                      </a:r>
                      <a:r>
                        <a:rPr lang="en-GB" dirty="0">
                          <a:effectLst/>
                          <a:latin typeface="Helvetica" pitchFamily="2" charset="0"/>
                        </a:rPr>
                        <a:t>) </a:t>
                      </a:r>
                    </a:p>
                    <a:p>
                      <a:pPr marL="285750" indent="-285750">
                        <a:buFont typeface="Arial" panose="020B0604020202020204" pitchFamily="34" charset="0"/>
                        <a:buChar char="•"/>
                      </a:pPr>
                      <a:r>
                        <a:rPr lang="en-GB" dirty="0" err="1">
                          <a:effectLst/>
                          <a:latin typeface="Helvetica" pitchFamily="2" charset="0"/>
                        </a:rPr>
                        <a:t>Yagcar</a:t>
                      </a:r>
                      <a:r>
                        <a:rPr lang="en-GB" dirty="0">
                          <a:effectLst/>
                          <a:latin typeface="Helvetica" pitchFamily="2" charset="0"/>
                        </a:rPr>
                        <a:t>  </a:t>
                      </a:r>
                      <a:r>
                        <a:rPr lang="en-GB" i="1" dirty="0" err="1">
                          <a:effectLst/>
                          <a:latin typeface="Helvetica" pitchFamily="2" charset="0"/>
                        </a:rPr>
                        <a:t>Faidherbia</a:t>
                      </a:r>
                      <a:r>
                        <a:rPr lang="en-GB" i="1" dirty="0">
                          <a:effectLst/>
                          <a:latin typeface="Helvetica" pitchFamily="2" charset="0"/>
                        </a:rPr>
                        <a:t> albida </a:t>
                      </a:r>
                    </a:p>
                    <a:p>
                      <a:pPr marL="285750" indent="-285750">
                        <a:buFont typeface="Arial" panose="020B0604020202020204" pitchFamily="34" charset="0"/>
                        <a:buChar char="•"/>
                      </a:pPr>
                      <a:r>
                        <a:rPr lang="en-GB" dirty="0" err="1">
                          <a:effectLst/>
                          <a:latin typeface="Helvetica" pitchFamily="2" charset="0"/>
                        </a:rPr>
                        <a:t>Galool</a:t>
                      </a:r>
                      <a:r>
                        <a:rPr lang="en-GB" dirty="0">
                          <a:effectLst/>
                          <a:latin typeface="Helvetica" pitchFamily="2" charset="0"/>
                        </a:rPr>
                        <a:t>: </a:t>
                      </a:r>
                      <a:r>
                        <a:rPr lang="en-GB" i="1" dirty="0">
                          <a:effectLst/>
                          <a:latin typeface="Helvetica" pitchFamily="2" charset="0"/>
                        </a:rPr>
                        <a:t>Acacia </a:t>
                      </a:r>
                      <a:r>
                        <a:rPr lang="en-GB" i="1" dirty="0" err="1">
                          <a:effectLst/>
                          <a:latin typeface="Helvetica" pitchFamily="2" charset="0"/>
                        </a:rPr>
                        <a:t>bussei</a:t>
                      </a:r>
                      <a:endParaRPr lang="en-KE" i="1" dirty="0"/>
                    </a:p>
                  </a:txBody>
                  <a:tcPr/>
                </a:tc>
                <a:tc>
                  <a:txBody>
                    <a:bodyPr/>
                    <a:lstStyle/>
                    <a:p>
                      <a:pPr marL="285750" indent="-285750">
                        <a:buFont typeface="Arial" panose="020B0604020202020204" pitchFamily="34" charset="0"/>
                        <a:buChar char="•"/>
                      </a:pPr>
                      <a:r>
                        <a:rPr lang="en-GB" dirty="0">
                          <a:effectLst/>
                          <a:latin typeface="Helvetica" pitchFamily="2" charset="0"/>
                        </a:rPr>
                        <a:t>Badan </a:t>
                      </a:r>
                      <a:r>
                        <a:rPr lang="en-GB" dirty="0">
                          <a:latin typeface="Helvetica" pitchFamily="2" charset="0"/>
                        </a:rPr>
                        <a:t>(</a:t>
                      </a:r>
                      <a:r>
                        <a:rPr lang="en-GB" dirty="0">
                          <a:effectLst/>
                          <a:latin typeface="Helvetica" pitchFamily="2" charset="0"/>
                        </a:rPr>
                        <a:t>Borana): </a:t>
                      </a:r>
                      <a:r>
                        <a:rPr lang="en-GB" i="1" dirty="0">
                          <a:effectLst/>
                          <a:latin typeface="Helvetica" pitchFamily="2" charset="0"/>
                        </a:rPr>
                        <a:t>Balanites </a:t>
                      </a:r>
                      <a:r>
                        <a:rPr lang="en-GB" i="1" dirty="0" err="1">
                          <a:effectLst/>
                          <a:latin typeface="Helvetica" pitchFamily="2" charset="0"/>
                        </a:rPr>
                        <a:t>aegyptiaca</a:t>
                      </a:r>
                      <a:r>
                        <a:rPr lang="en-GB" i="1" dirty="0">
                          <a:effectLst/>
                          <a:latin typeface="Helvetica" pitchFamily="2" charset="0"/>
                        </a:rPr>
                        <a:t> </a:t>
                      </a:r>
                    </a:p>
                    <a:p>
                      <a:pPr marL="285750" indent="-285750">
                        <a:buFont typeface="Arial" panose="020B0604020202020204" pitchFamily="34" charset="0"/>
                        <a:buChar char="•"/>
                      </a:pPr>
                      <a:r>
                        <a:rPr lang="en-GB" dirty="0">
                          <a:effectLst/>
                          <a:latin typeface="Helvetica" pitchFamily="2" charset="0"/>
                        </a:rPr>
                        <a:t>Hashab:  </a:t>
                      </a:r>
                      <a:r>
                        <a:rPr lang="en-GB" i="1" dirty="0">
                          <a:effectLst/>
                          <a:latin typeface="Helvetica" pitchFamily="2" charset="0"/>
                        </a:rPr>
                        <a:t>Acacia </a:t>
                      </a:r>
                      <a:r>
                        <a:rPr lang="en-GB" i="1" dirty="0" err="1">
                          <a:effectLst/>
                          <a:latin typeface="Helvetica" pitchFamily="2" charset="0"/>
                        </a:rPr>
                        <a:t>seyal</a:t>
                      </a:r>
                      <a:r>
                        <a:rPr lang="en-GB" i="1" dirty="0">
                          <a:effectLst/>
                          <a:latin typeface="Helvetica" pitchFamily="2" charset="0"/>
                        </a:rPr>
                        <a:t>/ </a:t>
                      </a:r>
                      <a:r>
                        <a:rPr lang="en-GB" i="1" dirty="0" err="1">
                          <a:effectLst/>
                          <a:latin typeface="Helvetica" pitchFamily="2" charset="0"/>
                        </a:rPr>
                        <a:t>senegal</a:t>
                      </a:r>
                      <a:r>
                        <a:rPr lang="en-GB" i="1" dirty="0">
                          <a:effectLst/>
                          <a:latin typeface="Helvetica" pitchFamily="2" charset="0"/>
                        </a:rPr>
                        <a:t> </a:t>
                      </a:r>
                    </a:p>
                    <a:p>
                      <a:pPr marL="285750" indent="-285750">
                        <a:buFont typeface="Arial" panose="020B0604020202020204" pitchFamily="34" charset="0"/>
                        <a:buChar char="•"/>
                      </a:pPr>
                      <a:r>
                        <a:rPr lang="en-GB" dirty="0" err="1">
                          <a:effectLst/>
                          <a:latin typeface="Helvetica" pitchFamily="2" charset="0"/>
                        </a:rPr>
                        <a:t>Qurac</a:t>
                      </a:r>
                      <a:r>
                        <a:rPr lang="en-GB" dirty="0">
                          <a:effectLst/>
                          <a:latin typeface="Helvetica" pitchFamily="2" charset="0"/>
                        </a:rPr>
                        <a:t>/</a:t>
                      </a:r>
                      <a:r>
                        <a:rPr lang="en-GB" dirty="0" err="1">
                          <a:effectLst/>
                          <a:latin typeface="Helvetica" pitchFamily="2" charset="0"/>
                        </a:rPr>
                        <a:t>Sisaban</a:t>
                      </a:r>
                      <a:r>
                        <a:rPr lang="en-GB" dirty="0">
                          <a:effectLst/>
                          <a:latin typeface="Helvetica" pitchFamily="2" charset="0"/>
                        </a:rPr>
                        <a:t>:  </a:t>
                      </a:r>
                      <a:r>
                        <a:rPr lang="en-GB" i="1" dirty="0">
                          <a:effectLst/>
                          <a:latin typeface="Helvetica" pitchFamily="2" charset="0"/>
                        </a:rPr>
                        <a:t>Acacia </a:t>
                      </a:r>
                      <a:r>
                        <a:rPr lang="en-GB" i="1" dirty="0" err="1">
                          <a:effectLst/>
                          <a:latin typeface="Helvetica" pitchFamily="2" charset="0"/>
                        </a:rPr>
                        <a:t>tortilis</a:t>
                      </a:r>
                      <a:r>
                        <a:rPr lang="en-GB" i="1" dirty="0">
                          <a:effectLst/>
                          <a:latin typeface="Helvetica" pitchFamily="2" charset="0"/>
                        </a:rPr>
                        <a:t> </a:t>
                      </a:r>
                    </a:p>
                    <a:p>
                      <a:pPr marL="285750" indent="-285750">
                        <a:buFont typeface="Arial" panose="020B0604020202020204" pitchFamily="34" charset="0"/>
                        <a:buChar char="•"/>
                      </a:pPr>
                      <a:r>
                        <a:rPr lang="en-GB" dirty="0">
                          <a:effectLst/>
                          <a:latin typeface="Helvetica" pitchFamily="2" charset="0"/>
                        </a:rPr>
                        <a:t>Balsam: </a:t>
                      </a:r>
                      <a:r>
                        <a:rPr lang="en-GB" i="1" dirty="0" err="1">
                          <a:effectLst/>
                          <a:latin typeface="Helvetica" pitchFamily="2" charset="0"/>
                        </a:rPr>
                        <a:t>Commiphora</a:t>
                      </a:r>
                      <a:r>
                        <a:rPr lang="en-GB" i="1" dirty="0">
                          <a:effectLst/>
                          <a:latin typeface="Helvetica" pitchFamily="2" charset="0"/>
                        </a:rPr>
                        <a:t> </a:t>
                      </a:r>
                      <a:r>
                        <a:rPr lang="en-GB" i="1" dirty="0" err="1">
                          <a:effectLst/>
                          <a:latin typeface="Helvetica" pitchFamily="2" charset="0"/>
                        </a:rPr>
                        <a:t>myrrha</a:t>
                      </a:r>
                      <a:r>
                        <a:rPr lang="en-GB" i="1" dirty="0">
                          <a:effectLst/>
                          <a:latin typeface="Helvetica" pitchFamily="2" charset="0"/>
                        </a:rPr>
                        <a:t>  </a:t>
                      </a:r>
                    </a:p>
                    <a:p>
                      <a:endParaRPr lang="en-KE" dirty="0"/>
                    </a:p>
                  </a:txBody>
                  <a:tcPr/>
                </a:tc>
                <a:extLst>
                  <a:ext uri="{0D108BD9-81ED-4DB2-BD59-A6C34878D82A}">
                    <a16:rowId xmlns:a16="http://schemas.microsoft.com/office/drawing/2014/main" val="2160567672"/>
                  </a:ext>
                </a:extLst>
              </a:tr>
            </a:tbl>
          </a:graphicData>
        </a:graphic>
      </p:graphicFrame>
    </p:spTree>
    <p:extLst>
      <p:ext uri="{BB962C8B-B14F-4D97-AF65-F5344CB8AC3E}">
        <p14:creationId xmlns:p14="http://schemas.microsoft.com/office/powerpoint/2010/main" val="535193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E72F36-A838-5500-1F12-13BBFC56B7C5}"/>
              </a:ext>
            </a:extLst>
          </p:cNvPr>
          <p:cNvSpPr txBox="1"/>
          <p:nvPr/>
        </p:nvSpPr>
        <p:spPr>
          <a:xfrm>
            <a:off x="383739" y="1736152"/>
            <a:ext cx="6213705" cy="2677656"/>
          </a:xfrm>
          <a:prstGeom prst="rect">
            <a:avLst/>
          </a:prstGeom>
          <a:noFill/>
        </p:spPr>
        <p:txBody>
          <a:bodyPr wrap="square">
            <a:spAutoFit/>
          </a:bodyPr>
          <a:lstStyle/>
          <a:p>
            <a:r>
              <a:rPr lang="en-GB" sz="2400" dirty="0">
                <a:effectLst/>
                <a:latin typeface="Helvetica" pitchFamily="2" charset="0"/>
              </a:rPr>
              <a:t>FMNR is the deliberate selection, protection and management of trees and shrubs from felled tree stumps and sprouting root systems in crop or grazing  fields.</a:t>
            </a:r>
          </a:p>
          <a:p>
            <a:endParaRPr lang="en-GB" sz="2400" dirty="0">
              <a:latin typeface="Helvetica" pitchFamily="2" charset="0"/>
            </a:endParaRPr>
          </a:p>
          <a:p>
            <a:r>
              <a:rPr lang="en-GB" sz="2400" dirty="0">
                <a:effectLst/>
                <a:latin typeface="Helvetica" pitchFamily="2" charset="0"/>
              </a:rPr>
              <a:t>Direct seeding or enrichment planting can also be used to enhance biodiversity</a:t>
            </a:r>
          </a:p>
        </p:txBody>
      </p:sp>
      <p:sp>
        <p:nvSpPr>
          <p:cNvPr id="5" name="TextBox 4">
            <a:extLst>
              <a:ext uri="{FF2B5EF4-FFF2-40B4-BE49-F238E27FC236}">
                <a16:creationId xmlns:a16="http://schemas.microsoft.com/office/drawing/2014/main" id="{0D81C84B-D85B-FE51-BD0D-D42D3284C671}"/>
              </a:ext>
            </a:extLst>
          </p:cNvPr>
          <p:cNvSpPr txBox="1"/>
          <p:nvPr/>
        </p:nvSpPr>
        <p:spPr>
          <a:xfrm>
            <a:off x="531224" y="579330"/>
            <a:ext cx="4788028" cy="523220"/>
          </a:xfrm>
          <a:prstGeom prst="rect">
            <a:avLst/>
          </a:prstGeom>
          <a:noFill/>
        </p:spPr>
        <p:txBody>
          <a:bodyPr wrap="square">
            <a:spAutoFit/>
          </a:bodyPr>
          <a:lstStyle/>
          <a:p>
            <a:r>
              <a:rPr lang="en-GB" sz="2800" b="1" dirty="0">
                <a:solidFill>
                  <a:schemeClr val="accent2">
                    <a:lumMod val="75000"/>
                  </a:schemeClr>
                </a:solidFill>
                <a:effectLst/>
                <a:latin typeface="Helvetica" pitchFamily="2" charset="0"/>
              </a:rPr>
              <a:t>WHAT IS FMNR/ PMNR?</a:t>
            </a:r>
          </a:p>
        </p:txBody>
      </p:sp>
      <p:pic>
        <p:nvPicPr>
          <p:cNvPr id="10" name="Picture 9">
            <a:extLst>
              <a:ext uri="{FF2B5EF4-FFF2-40B4-BE49-F238E27FC236}">
                <a16:creationId xmlns:a16="http://schemas.microsoft.com/office/drawing/2014/main" id="{96DBD5A3-9486-59C4-4986-5A54A8D8C9C9}"/>
              </a:ext>
            </a:extLst>
          </p:cNvPr>
          <p:cNvPicPr>
            <a:picLocks noChangeAspect="1"/>
          </p:cNvPicPr>
          <p:nvPr/>
        </p:nvPicPr>
        <p:blipFill>
          <a:blip r:embed="rId3"/>
          <a:stretch>
            <a:fillRect/>
          </a:stretch>
        </p:blipFill>
        <p:spPr>
          <a:xfrm>
            <a:off x="6757589" y="1203462"/>
            <a:ext cx="4903187" cy="3432231"/>
          </a:xfrm>
          <a:prstGeom prst="rect">
            <a:avLst/>
          </a:prstGeom>
        </p:spPr>
      </p:pic>
      <p:sp>
        <p:nvSpPr>
          <p:cNvPr id="13" name="TextBox 12">
            <a:extLst>
              <a:ext uri="{FF2B5EF4-FFF2-40B4-BE49-F238E27FC236}">
                <a16:creationId xmlns:a16="http://schemas.microsoft.com/office/drawing/2014/main" id="{DFA20E15-8DC1-22CE-C5B1-3C52DECC04B8}"/>
              </a:ext>
            </a:extLst>
          </p:cNvPr>
          <p:cNvSpPr txBox="1"/>
          <p:nvPr/>
        </p:nvSpPr>
        <p:spPr>
          <a:xfrm>
            <a:off x="661589" y="5269295"/>
            <a:ext cx="6096000" cy="1200329"/>
          </a:xfrm>
          <a:prstGeom prst="rect">
            <a:avLst/>
          </a:prstGeom>
          <a:noFill/>
        </p:spPr>
        <p:txBody>
          <a:bodyPr wrap="square">
            <a:spAutoFit/>
          </a:bodyPr>
          <a:lstStyle/>
          <a:p>
            <a:r>
              <a:rPr lang="en-GB" i="1" dirty="0">
                <a:effectLst/>
                <a:latin typeface="Helvetica" pitchFamily="2" charset="0"/>
              </a:rPr>
              <a:t>Since it involves naturally growing trees, it is based on indigenous trees, often there is one dominant type found in the system e.g.. </a:t>
            </a:r>
            <a:r>
              <a:rPr lang="en-GB" i="1" dirty="0" err="1">
                <a:effectLst/>
                <a:latin typeface="Helvetica" pitchFamily="2" charset="0"/>
              </a:rPr>
              <a:t>Faidherbia</a:t>
            </a:r>
            <a:r>
              <a:rPr lang="en-GB" i="1" dirty="0">
                <a:latin typeface="Helvetica" pitchFamily="2" charset="0"/>
              </a:rPr>
              <a:t> </a:t>
            </a:r>
            <a:r>
              <a:rPr lang="en-GB" i="1" dirty="0">
                <a:effectLst/>
                <a:latin typeface="Helvetica" pitchFamily="2" charset="0"/>
              </a:rPr>
              <a:t>albida in Burkina Faso and Ethiopia</a:t>
            </a:r>
            <a:endParaRPr lang="en-KE" i="1" dirty="0"/>
          </a:p>
        </p:txBody>
      </p:sp>
    </p:spTree>
    <p:extLst>
      <p:ext uri="{BB962C8B-B14F-4D97-AF65-F5344CB8AC3E}">
        <p14:creationId xmlns:p14="http://schemas.microsoft.com/office/powerpoint/2010/main" val="2476545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FF924A-4BF5-EFA9-94E4-6DF0CE15B0DB}"/>
              </a:ext>
            </a:extLst>
          </p:cNvPr>
          <p:cNvSpPr txBox="1"/>
          <p:nvPr/>
        </p:nvSpPr>
        <p:spPr>
          <a:xfrm>
            <a:off x="381774" y="784194"/>
            <a:ext cx="5985326" cy="5786199"/>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GB" dirty="0">
                <a:solidFill>
                  <a:srgbClr val="403835"/>
                </a:solidFill>
                <a:effectLst/>
                <a:latin typeface="Helvetica" pitchFamily="2" charset="0"/>
              </a:rPr>
              <a:t>Can help  in</a:t>
            </a:r>
            <a:r>
              <a:rPr lang="en-GB" dirty="0">
                <a:effectLst/>
                <a:latin typeface="Helvetica" pitchFamily="2" charset="0"/>
              </a:rPr>
              <a:t>creases tree cover</a:t>
            </a:r>
            <a:r>
              <a:rPr lang="en-GB" dirty="0">
                <a:latin typeface="Helvetica" pitchFamily="2" charset="0"/>
              </a:rPr>
              <a:t> therefore </a:t>
            </a:r>
            <a:r>
              <a:rPr lang="en-GB" dirty="0">
                <a:effectLst/>
                <a:latin typeface="Helvetica" pitchFamily="2" charset="0"/>
              </a:rPr>
              <a:t>access to harvested products (firewood, </a:t>
            </a:r>
            <a:r>
              <a:rPr lang="en-GB" dirty="0" err="1">
                <a:effectLst/>
                <a:latin typeface="Helvetica" pitchFamily="2" charset="0"/>
              </a:rPr>
              <a:t>medicinals</a:t>
            </a:r>
            <a:r>
              <a:rPr lang="en-GB" dirty="0">
                <a:effectLst/>
                <a:latin typeface="Helvetica" pitchFamily="2" charset="0"/>
              </a:rPr>
              <a:t>, herbs, fruits)</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Conserves biological diversity;</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Improves soil fertility;</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Reduces soil erosion;</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Mitigates the effects of climate change by promoting carbon storage and reduces the</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portion of heat reflected from the soil;</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Combats desertification;</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Diversifies </a:t>
            </a:r>
            <a:r>
              <a:rPr lang="en-GB" dirty="0" err="1">
                <a:effectLst/>
                <a:latin typeface="Helvetica" pitchFamily="2" charset="0"/>
              </a:rPr>
              <a:t>agro</a:t>
            </a:r>
            <a:r>
              <a:rPr lang="en-GB" dirty="0">
                <a:effectLst/>
                <a:latin typeface="Helvetica" pitchFamily="2" charset="0"/>
              </a:rPr>
              <a:t>-</a:t>
            </a:r>
            <a:r>
              <a:rPr lang="en-GB" dirty="0" err="1">
                <a:effectLst/>
                <a:latin typeface="Helvetica" pitchFamily="2" charset="0"/>
              </a:rPr>
              <a:t>sylvo</a:t>
            </a:r>
            <a:r>
              <a:rPr lang="en-GB" dirty="0">
                <a:effectLst/>
                <a:latin typeface="Helvetica" pitchFamily="2" charset="0"/>
              </a:rPr>
              <a:t>-pastoral production.</a:t>
            </a:r>
          </a:p>
          <a:p>
            <a:pPr marL="285750" indent="-285750">
              <a:spcBef>
                <a:spcPts val="600"/>
              </a:spcBef>
              <a:spcAft>
                <a:spcPts val="600"/>
              </a:spcAft>
              <a:buFont typeface="Arial" panose="020B0604020202020204" pitchFamily="34" charset="0"/>
              <a:buChar char="•"/>
            </a:pPr>
            <a:r>
              <a:rPr lang="en-GB" dirty="0">
                <a:solidFill>
                  <a:srgbClr val="403835"/>
                </a:solidFill>
                <a:effectLst/>
                <a:latin typeface="Helvetica" pitchFamily="2" charset="0"/>
              </a:rPr>
              <a:t>Increases availability of fodder for animals;</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Improves quality of life: less wind and dust, more shade;</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Reduces rural and land tenure conflicts</a:t>
            </a:r>
          </a:p>
        </p:txBody>
      </p:sp>
      <p:sp>
        <p:nvSpPr>
          <p:cNvPr id="3" name="TextBox 2">
            <a:extLst>
              <a:ext uri="{FF2B5EF4-FFF2-40B4-BE49-F238E27FC236}">
                <a16:creationId xmlns:a16="http://schemas.microsoft.com/office/drawing/2014/main" id="{155E709F-806B-B620-299E-FDAB633D140A}"/>
              </a:ext>
            </a:extLst>
          </p:cNvPr>
          <p:cNvSpPr txBox="1"/>
          <p:nvPr/>
        </p:nvSpPr>
        <p:spPr>
          <a:xfrm>
            <a:off x="529256" y="321997"/>
            <a:ext cx="3747776" cy="461665"/>
          </a:xfrm>
          <a:prstGeom prst="rect">
            <a:avLst/>
          </a:prstGeom>
          <a:noFill/>
        </p:spPr>
        <p:txBody>
          <a:bodyPr wrap="square">
            <a:spAutoFit/>
          </a:bodyPr>
          <a:lstStyle/>
          <a:p>
            <a:r>
              <a:rPr lang="en-GB" sz="2400" b="1" dirty="0">
                <a:solidFill>
                  <a:schemeClr val="accent2">
                    <a:lumMod val="75000"/>
                  </a:schemeClr>
                </a:solidFill>
                <a:effectLst/>
                <a:latin typeface="Helvetica" pitchFamily="2" charset="0"/>
              </a:rPr>
              <a:t>WHY PRACTICE FMNR?</a:t>
            </a:r>
          </a:p>
        </p:txBody>
      </p:sp>
      <p:pic>
        <p:nvPicPr>
          <p:cNvPr id="4" name="Picture 3">
            <a:extLst>
              <a:ext uri="{FF2B5EF4-FFF2-40B4-BE49-F238E27FC236}">
                <a16:creationId xmlns:a16="http://schemas.microsoft.com/office/drawing/2014/main" id="{4C92ABB7-DA09-E3D2-5667-AB4484B0DD29}"/>
              </a:ext>
            </a:extLst>
          </p:cNvPr>
          <p:cNvPicPr>
            <a:picLocks noChangeAspect="1"/>
          </p:cNvPicPr>
          <p:nvPr/>
        </p:nvPicPr>
        <p:blipFill>
          <a:blip r:embed="rId3"/>
          <a:stretch>
            <a:fillRect/>
          </a:stretch>
        </p:blipFill>
        <p:spPr>
          <a:xfrm>
            <a:off x="6367102" y="456309"/>
            <a:ext cx="4762391" cy="3620721"/>
          </a:xfrm>
          <a:prstGeom prst="rect">
            <a:avLst/>
          </a:prstGeom>
        </p:spPr>
      </p:pic>
      <p:pic>
        <p:nvPicPr>
          <p:cNvPr id="5" name="Picture 4">
            <a:extLst>
              <a:ext uri="{FF2B5EF4-FFF2-40B4-BE49-F238E27FC236}">
                <a16:creationId xmlns:a16="http://schemas.microsoft.com/office/drawing/2014/main" id="{05C7564A-10DA-86A4-A3A9-10562E0BA100}"/>
              </a:ext>
            </a:extLst>
          </p:cNvPr>
          <p:cNvPicPr>
            <a:picLocks noChangeAspect="1"/>
          </p:cNvPicPr>
          <p:nvPr/>
        </p:nvPicPr>
        <p:blipFill>
          <a:blip r:embed="rId4"/>
          <a:stretch>
            <a:fillRect/>
          </a:stretch>
        </p:blipFill>
        <p:spPr>
          <a:xfrm>
            <a:off x="6367103" y="3410856"/>
            <a:ext cx="4762392" cy="3159537"/>
          </a:xfrm>
          <a:prstGeom prst="rect">
            <a:avLst/>
          </a:prstGeom>
        </p:spPr>
      </p:pic>
    </p:spTree>
    <p:extLst>
      <p:ext uri="{BB962C8B-B14F-4D97-AF65-F5344CB8AC3E}">
        <p14:creationId xmlns:p14="http://schemas.microsoft.com/office/powerpoint/2010/main" val="1062319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C7553E-CDBE-4AE9-946D-2BFC81F9EE42}"/>
              </a:ext>
            </a:extLst>
          </p:cNvPr>
          <p:cNvPicPr>
            <a:picLocks noChangeAspect="1"/>
          </p:cNvPicPr>
          <p:nvPr/>
        </p:nvPicPr>
        <p:blipFill>
          <a:blip r:embed="rId3"/>
          <a:stretch>
            <a:fillRect/>
          </a:stretch>
        </p:blipFill>
        <p:spPr>
          <a:xfrm>
            <a:off x="658109" y="573129"/>
            <a:ext cx="5704685" cy="5357779"/>
          </a:xfrm>
          <a:prstGeom prst="rect">
            <a:avLst/>
          </a:prstGeom>
        </p:spPr>
      </p:pic>
      <p:pic>
        <p:nvPicPr>
          <p:cNvPr id="3" name="Picture 2">
            <a:extLst>
              <a:ext uri="{FF2B5EF4-FFF2-40B4-BE49-F238E27FC236}">
                <a16:creationId xmlns:a16="http://schemas.microsoft.com/office/drawing/2014/main" id="{96FBCBB4-CCE0-BC34-19DF-B2399D5CB688}"/>
              </a:ext>
            </a:extLst>
          </p:cNvPr>
          <p:cNvPicPr>
            <a:picLocks noChangeAspect="1"/>
          </p:cNvPicPr>
          <p:nvPr/>
        </p:nvPicPr>
        <p:blipFill>
          <a:blip r:embed="rId4"/>
          <a:stretch>
            <a:fillRect/>
          </a:stretch>
        </p:blipFill>
        <p:spPr>
          <a:xfrm>
            <a:off x="6603237" y="646526"/>
            <a:ext cx="5546114" cy="4367925"/>
          </a:xfrm>
          <a:prstGeom prst="rect">
            <a:avLst/>
          </a:prstGeom>
        </p:spPr>
      </p:pic>
    </p:spTree>
    <p:extLst>
      <p:ext uri="{BB962C8B-B14F-4D97-AF65-F5344CB8AC3E}">
        <p14:creationId xmlns:p14="http://schemas.microsoft.com/office/powerpoint/2010/main" val="2824220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A8AF29-4436-61FD-9BAA-723DD911BF8F}"/>
              </a:ext>
            </a:extLst>
          </p:cNvPr>
          <p:cNvSpPr txBox="1"/>
          <p:nvPr/>
        </p:nvSpPr>
        <p:spPr>
          <a:xfrm>
            <a:off x="426717" y="573816"/>
            <a:ext cx="10123295" cy="461665"/>
          </a:xfrm>
          <a:prstGeom prst="rect">
            <a:avLst/>
          </a:prstGeom>
          <a:noFill/>
        </p:spPr>
        <p:txBody>
          <a:bodyPr wrap="square">
            <a:spAutoFit/>
          </a:bodyPr>
          <a:lstStyle/>
          <a:p>
            <a:r>
              <a:rPr lang="en-GB" sz="2400" b="1" dirty="0">
                <a:solidFill>
                  <a:schemeClr val="accent2">
                    <a:lumMod val="75000"/>
                  </a:schemeClr>
                </a:solidFill>
                <a:effectLst/>
                <a:latin typeface="Helvetica" pitchFamily="2" charset="0"/>
              </a:rPr>
              <a:t>WHAT DO YOU NEED TO KNOW BEFORE IMPLEMENTING FMNR?</a:t>
            </a:r>
          </a:p>
        </p:txBody>
      </p:sp>
      <p:sp>
        <p:nvSpPr>
          <p:cNvPr id="5" name="TextBox 4">
            <a:extLst>
              <a:ext uri="{FF2B5EF4-FFF2-40B4-BE49-F238E27FC236}">
                <a16:creationId xmlns:a16="http://schemas.microsoft.com/office/drawing/2014/main" id="{B4194093-010A-9A0B-7B8C-64D3A1C51294}"/>
              </a:ext>
            </a:extLst>
          </p:cNvPr>
          <p:cNvSpPr txBox="1"/>
          <p:nvPr/>
        </p:nvSpPr>
        <p:spPr>
          <a:xfrm>
            <a:off x="426719" y="1310699"/>
            <a:ext cx="6121565" cy="4078039"/>
          </a:xfrm>
          <a:prstGeom prst="rect">
            <a:avLst/>
          </a:prstGeom>
          <a:noFill/>
        </p:spPr>
        <p:txBody>
          <a:bodyPr wrap="square">
            <a:spAutoFit/>
          </a:bodyPr>
          <a:lstStyle/>
          <a:p>
            <a:r>
              <a:rPr lang="en-GB" sz="2400" b="1" dirty="0">
                <a:solidFill>
                  <a:schemeClr val="accent2">
                    <a:lumMod val="75000"/>
                  </a:schemeClr>
                </a:solidFill>
                <a:effectLst/>
                <a:latin typeface="Helvetica" pitchFamily="2" charset="0"/>
              </a:rPr>
              <a:t>Understand the local context better</a:t>
            </a:r>
            <a:r>
              <a:rPr lang="en-GB" sz="2400" dirty="0">
                <a:solidFill>
                  <a:schemeClr val="accent2">
                    <a:lumMod val="75000"/>
                  </a:schemeClr>
                </a:solidFill>
                <a:effectLst/>
                <a:latin typeface="Helvetica" pitchFamily="2" charset="0"/>
              </a:rPr>
              <a:t>: </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How is land access norms exist?</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What are the most sought-after wood species? For what uses?</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Where are these species found? (In fallow land or crop fields, or grazing plots?)</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What are the species regeneration techniques (planting, direct seeding or natural regeneration)?</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Are there FMNR species that are prohibited?</a:t>
            </a:r>
          </a:p>
          <a:p>
            <a:pPr marL="285750" indent="-285750">
              <a:spcBef>
                <a:spcPts val="600"/>
              </a:spcBef>
              <a:spcAft>
                <a:spcPts val="600"/>
              </a:spcAft>
              <a:buFont typeface="Arial" panose="020B0604020202020204" pitchFamily="34" charset="0"/>
              <a:buChar char="•"/>
            </a:pPr>
            <a:r>
              <a:rPr lang="en-GB" dirty="0">
                <a:effectLst/>
                <a:latin typeface="Helvetica" pitchFamily="2" charset="0"/>
              </a:rPr>
              <a:t>For what reasons? What must be done to get these trees?</a:t>
            </a:r>
          </a:p>
        </p:txBody>
      </p:sp>
      <p:pic>
        <p:nvPicPr>
          <p:cNvPr id="8" name="Picture 7">
            <a:extLst>
              <a:ext uri="{FF2B5EF4-FFF2-40B4-BE49-F238E27FC236}">
                <a16:creationId xmlns:a16="http://schemas.microsoft.com/office/drawing/2014/main" id="{04F1425D-28B6-8C15-C3B2-761AE71AEB81}"/>
              </a:ext>
            </a:extLst>
          </p:cNvPr>
          <p:cNvPicPr>
            <a:picLocks noChangeAspect="1"/>
          </p:cNvPicPr>
          <p:nvPr/>
        </p:nvPicPr>
        <p:blipFill>
          <a:blip r:embed="rId2"/>
          <a:stretch>
            <a:fillRect/>
          </a:stretch>
        </p:blipFill>
        <p:spPr>
          <a:xfrm>
            <a:off x="6949343" y="1689919"/>
            <a:ext cx="5242657" cy="3478162"/>
          </a:xfrm>
          <a:prstGeom prst="rect">
            <a:avLst/>
          </a:prstGeom>
        </p:spPr>
      </p:pic>
    </p:spTree>
    <p:extLst>
      <p:ext uri="{BB962C8B-B14F-4D97-AF65-F5344CB8AC3E}">
        <p14:creationId xmlns:p14="http://schemas.microsoft.com/office/powerpoint/2010/main" val="1806316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27E18-7916-EEEC-4D7D-FFDF2284E7C1}"/>
              </a:ext>
            </a:extLst>
          </p:cNvPr>
          <p:cNvSpPr txBox="1"/>
          <p:nvPr/>
        </p:nvSpPr>
        <p:spPr>
          <a:xfrm>
            <a:off x="884903" y="1632597"/>
            <a:ext cx="6145161" cy="3170099"/>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GB" sz="2000" dirty="0">
                <a:effectLst/>
                <a:latin typeface="Helvetica" pitchFamily="2" charset="0"/>
              </a:rPr>
              <a:t>Which species are of interest to me?</a:t>
            </a:r>
          </a:p>
          <a:p>
            <a:pPr marL="285750" indent="-285750">
              <a:spcBef>
                <a:spcPts val="600"/>
              </a:spcBef>
              <a:spcAft>
                <a:spcPts val="600"/>
              </a:spcAft>
              <a:buFont typeface="Arial" panose="020B0604020202020204" pitchFamily="34" charset="0"/>
              <a:buChar char="•"/>
            </a:pPr>
            <a:r>
              <a:rPr lang="en-GB" sz="2000" dirty="0">
                <a:effectLst/>
                <a:latin typeface="Helvetica" pitchFamily="2" charset="0"/>
              </a:rPr>
              <a:t>Do these species grow naturally in my field?</a:t>
            </a:r>
          </a:p>
          <a:p>
            <a:pPr marL="285750" indent="-285750">
              <a:spcBef>
                <a:spcPts val="600"/>
              </a:spcBef>
              <a:spcAft>
                <a:spcPts val="600"/>
              </a:spcAft>
              <a:buFont typeface="Arial" panose="020B0604020202020204" pitchFamily="34" charset="0"/>
              <a:buChar char="•"/>
            </a:pPr>
            <a:r>
              <a:rPr lang="en-GB" sz="2000" dirty="0">
                <a:effectLst/>
                <a:latin typeface="Helvetica" pitchFamily="2" charset="0"/>
              </a:rPr>
              <a:t>If not, what actions can I take to produce them (planting or sowing)?</a:t>
            </a:r>
          </a:p>
          <a:p>
            <a:pPr marL="285750" indent="-285750">
              <a:spcBef>
                <a:spcPts val="600"/>
              </a:spcBef>
              <a:spcAft>
                <a:spcPts val="600"/>
              </a:spcAft>
              <a:buFont typeface="Arial" panose="020B0604020202020204" pitchFamily="34" charset="0"/>
              <a:buChar char="•"/>
            </a:pPr>
            <a:r>
              <a:rPr lang="en-GB" sz="2000" dirty="0">
                <a:solidFill>
                  <a:srgbClr val="403835"/>
                </a:solidFill>
                <a:effectLst/>
                <a:latin typeface="Helvetica" pitchFamily="2" charset="0"/>
              </a:rPr>
              <a:t>Is the desired area suitable for FMNR? If not, what are the constraints? </a:t>
            </a:r>
          </a:p>
          <a:p>
            <a:pPr marL="285750" indent="-285750">
              <a:spcBef>
                <a:spcPts val="600"/>
              </a:spcBef>
              <a:spcAft>
                <a:spcPts val="600"/>
              </a:spcAft>
              <a:buFont typeface="Arial" panose="020B0604020202020204" pitchFamily="34" charset="0"/>
              <a:buChar char="•"/>
            </a:pPr>
            <a:r>
              <a:rPr lang="en-GB" sz="2000" dirty="0">
                <a:solidFill>
                  <a:srgbClr val="403835"/>
                </a:solidFill>
                <a:effectLst/>
                <a:latin typeface="Helvetica" pitchFamily="2" charset="0"/>
              </a:rPr>
              <a:t>What concrete actions can be carried out to be successful?</a:t>
            </a:r>
          </a:p>
        </p:txBody>
      </p:sp>
      <p:pic>
        <p:nvPicPr>
          <p:cNvPr id="5" name="Picture 4">
            <a:extLst>
              <a:ext uri="{FF2B5EF4-FFF2-40B4-BE49-F238E27FC236}">
                <a16:creationId xmlns:a16="http://schemas.microsoft.com/office/drawing/2014/main" id="{B83075FB-DFA6-0A55-776E-05F8194301C0}"/>
              </a:ext>
            </a:extLst>
          </p:cNvPr>
          <p:cNvPicPr>
            <a:picLocks noChangeAspect="1"/>
          </p:cNvPicPr>
          <p:nvPr/>
        </p:nvPicPr>
        <p:blipFill>
          <a:blip r:embed="rId2"/>
          <a:stretch>
            <a:fillRect/>
          </a:stretch>
        </p:blipFill>
        <p:spPr>
          <a:xfrm>
            <a:off x="7264245" y="1632597"/>
            <a:ext cx="4772957" cy="3170099"/>
          </a:xfrm>
          <a:prstGeom prst="rect">
            <a:avLst/>
          </a:prstGeom>
        </p:spPr>
      </p:pic>
      <p:sp>
        <p:nvSpPr>
          <p:cNvPr id="7" name="TextBox 6">
            <a:extLst>
              <a:ext uri="{FF2B5EF4-FFF2-40B4-BE49-F238E27FC236}">
                <a16:creationId xmlns:a16="http://schemas.microsoft.com/office/drawing/2014/main" id="{FF28E4D8-0037-165F-4E60-9E8FE4173991}"/>
              </a:ext>
            </a:extLst>
          </p:cNvPr>
          <p:cNvSpPr txBox="1"/>
          <p:nvPr/>
        </p:nvSpPr>
        <p:spPr>
          <a:xfrm>
            <a:off x="973392" y="641244"/>
            <a:ext cx="6685936" cy="461665"/>
          </a:xfrm>
          <a:prstGeom prst="rect">
            <a:avLst/>
          </a:prstGeom>
          <a:noFill/>
        </p:spPr>
        <p:txBody>
          <a:bodyPr wrap="square">
            <a:spAutoFit/>
          </a:bodyPr>
          <a:lstStyle/>
          <a:p>
            <a:r>
              <a:rPr lang="en-GB" sz="2400" b="1" dirty="0">
                <a:solidFill>
                  <a:schemeClr val="accent2">
                    <a:lumMod val="75000"/>
                  </a:schemeClr>
                </a:solidFill>
                <a:effectLst/>
                <a:latin typeface="Helvetica" pitchFamily="2" charset="0"/>
              </a:rPr>
              <a:t>What outcomes do you want to achieve?</a:t>
            </a:r>
          </a:p>
        </p:txBody>
      </p:sp>
    </p:spTree>
    <p:extLst>
      <p:ext uri="{BB962C8B-B14F-4D97-AF65-F5344CB8AC3E}">
        <p14:creationId xmlns:p14="http://schemas.microsoft.com/office/powerpoint/2010/main" val="3012800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9967</TotalTime>
  <Words>1940</Words>
  <Application>Microsoft Macintosh PowerPoint</Application>
  <PresentationFormat>Widescreen</PresentationFormat>
  <Paragraphs>157</Paragraphs>
  <Slides>24</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Aptos Display</vt:lpstr>
      <vt:lpstr>Arial</vt:lpstr>
      <vt:lpstr>Calibri</vt:lpstr>
      <vt:lpstr>Helvetica</vt:lpstr>
      <vt:lpstr>Helvetica Neue</vt:lpstr>
      <vt:lpstr>Poppins</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Carsan, Sammy (ICRAF)</dc:creator>
  <cp:lastModifiedBy>Carsan, Sammy (ICRAF)</cp:lastModifiedBy>
  <cp:revision>2</cp:revision>
  <dcterms:created xsi:type="dcterms:W3CDTF">2024-07-31T10:06:21Z</dcterms:created>
  <dcterms:modified xsi:type="dcterms:W3CDTF">2024-08-08T03:03:20Z</dcterms:modified>
</cp:coreProperties>
</file>