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08" r:id="rId3"/>
    <p:sldId id="295" r:id="rId4"/>
    <p:sldId id="257" r:id="rId5"/>
    <p:sldId id="264" r:id="rId6"/>
    <p:sldId id="258" r:id="rId7"/>
    <p:sldId id="296" r:id="rId8"/>
    <p:sldId id="297" r:id="rId9"/>
    <p:sldId id="265" r:id="rId10"/>
    <p:sldId id="266" r:id="rId11"/>
    <p:sldId id="298" r:id="rId12"/>
    <p:sldId id="299" r:id="rId13"/>
    <p:sldId id="268" r:id="rId14"/>
    <p:sldId id="306" r:id="rId15"/>
    <p:sldId id="293" r:id="rId16"/>
    <p:sldId id="294" r:id="rId17"/>
    <p:sldId id="291" r:id="rId18"/>
    <p:sldId id="292" r:id="rId19"/>
    <p:sldId id="270" r:id="rId20"/>
    <p:sldId id="271" r:id="rId21"/>
    <p:sldId id="300" r:id="rId22"/>
    <p:sldId id="301" r:id="rId23"/>
    <p:sldId id="275" r:id="rId24"/>
    <p:sldId id="276" r:id="rId25"/>
    <p:sldId id="277" r:id="rId26"/>
    <p:sldId id="302" r:id="rId27"/>
    <p:sldId id="303" r:id="rId28"/>
    <p:sldId id="283" r:id="rId29"/>
    <p:sldId id="282" r:id="rId30"/>
    <p:sldId id="284" r:id="rId31"/>
    <p:sldId id="304" r:id="rId32"/>
    <p:sldId id="305" r:id="rId33"/>
    <p:sldId id="289" r:id="rId34"/>
    <p:sldId id="30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04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57" d="100"/>
          <a:sy n="57" d="100"/>
        </p:scale>
        <p:origin x="1016" y="300"/>
      </p:cViewPr>
      <p:guideLst>
        <p:guide orient="horz" pos="2160"/>
        <p:guide pos="3840"/>
      </p:guideLst>
    </p:cSldViewPr>
  </p:slideViewPr>
  <p:notesTextViewPr>
    <p:cViewPr>
      <p:scale>
        <a:sx n="1" d="1"/>
        <a:sy n="1" d="1"/>
      </p:scale>
      <p:origin x="0" y="0"/>
    </p:cViewPr>
  </p:notesTextViewPr>
  <p:sorterViewPr>
    <p:cViewPr>
      <p:scale>
        <a:sx n="100" d="100"/>
        <a:sy n="100" d="100"/>
      </p:scale>
      <p:origin x="0" y="-68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232C1-9808-49FF-88CD-537D15AA4269}"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1D2B1B-ADDD-4D6B-B638-7238A53A196A}" type="slidenum">
              <a:rPr lang="en-US" smtClean="0"/>
              <a:t>‹#›</a:t>
            </a:fld>
            <a:endParaRPr lang="en-US"/>
          </a:p>
        </p:txBody>
      </p:sp>
    </p:spTree>
    <p:extLst>
      <p:ext uri="{BB962C8B-B14F-4D97-AF65-F5344CB8AC3E}">
        <p14:creationId xmlns:p14="http://schemas.microsoft.com/office/powerpoint/2010/main" val="4161685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Differences over values and beliefs are more difficult to resolve as they involve one’s sense of identity and often fall under their “non-negotiable” (cultural values, religious, beliefs, etc.). At this level, it is difficult to separate the person from the issue—it becomes personal. Vision is even more difficult as it is a personal perspective of destiny, and quite rigid and difficult to reconcile.</a:t>
            </a:r>
          </a:p>
          <a:p>
            <a:endParaRPr lang="en-US" dirty="0" smtClean="0"/>
          </a:p>
        </p:txBody>
      </p:sp>
      <p:sp>
        <p:nvSpPr>
          <p:cNvPr id="4" name="Slide Number Placeholder 3"/>
          <p:cNvSpPr>
            <a:spLocks noGrp="1"/>
          </p:cNvSpPr>
          <p:nvPr>
            <p:ph type="sldNum" sz="quarter" idx="5"/>
          </p:nvPr>
        </p:nvSpPr>
        <p:spPr/>
        <p:txBody>
          <a:bodyPr/>
          <a:lstStyle/>
          <a:p>
            <a:pPr>
              <a:defRPr/>
            </a:pPr>
            <a:fld id="{A09D11D7-112E-433D-99E3-594B6D00477F}" type="slidenum">
              <a:rPr lang="en-US" smtClean="0"/>
              <a:pPr>
                <a:defRPr/>
              </a:pPr>
              <a:t>15</a:t>
            </a:fld>
            <a:endParaRPr lang="en-US" dirty="0"/>
          </a:p>
        </p:txBody>
      </p:sp>
    </p:spTree>
    <p:extLst>
      <p:ext uri="{BB962C8B-B14F-4D97-AF65-F5344CB8AC3E}">
        <p14:creationId xmlns:p14="http://schemas.microsoft.com/office/powerpoint/2010/main" val="411553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p:spPr>
      </p:sp>
      <p:sp>
        <p:nvSpPr>
          <p:cNvPr id="211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17FF3A9E-AFC7-422B-8126-026DEFCF5D63}" type="slidenum">
              <a:rPr lang="en-US" smtClean="0"/>
              <a:pPr>
                <a:defRPr/>
              </a:pPr>
              <a:t>16</a:t>
            </a:fld>
            <a:endParaRPr lang="en-US" dirty="0"/>
          </a:p>
        </p:txBody>
      </p:sp>
    </p:spTree>
    <p:extLst>
      <p:ext uri="{BB962C8B-B14F-4D97-AF65-F5344CB8AC3E}">
        <p14:creationId xmlns:p14="http://schemas.microsoft.com/office/powerpoint/2010/main" val="344915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3" name="Notes Placeholder 2"/>
          <p:cNvSpPr>
            <a:spLocks noGrp="1"/>
          </p:cNvSpPr>
          <p:nvPr>
            <p:ph type="body" idx="1"/>
          </p:nvPr>
        </p:nvSpPr>
        <p:spPr bwMode="auto">
          <a:noFill/>
        </p:spPr>
        <p:txBody>
          <a:bodyPr wrap="square" numCol="1" anchor="t" anchorCtr="0" compatLnSpc="1">
            <a:prstTxWarp prst="textNoShape">
              <a:avLst/>
            </a:prstTxWarp>
          </a:bodyPr>
          <a:lstStyle/>
          <a:p>
            <a:pPr algn="just">
              <a:buFontTx/>
              <a:buChar char="•"/>
            </a:pPr>
            <a:r>
              <a:rPr lang="en-US" dirty="0" smtClean="0"/>
              <a:t>Refer participants to page 107 in workbook.</a:t>
            </a:r>
          </a:p>
          <a:p>
            <a:endParaRPr lang="en-US" dirty="0" smtClean="0"/>
          </a:p>
        </p:txBody>
      </p:sp>
      <p:sp>
        <p:nvSpPr>
          <p:cNvPr id="4" name="Slide Number Placeholder 3"/>
          <p:cNvSpPr>
            <a:spLocks noGrp="1"/>
          </p:cNvSpPr>
          <p:nvPr>
            <p:ph type="sldNum" sz="quarter" idx="5"/>
          </p:nvPr>
        </p:nvSpPr>
        <p:spPr/>
        <p:txBody>
          <a:bodyPr/>
          <a:lstStyle/>
          <a:p>
            <a:pPr>
              <a:defRPr/>
            </a:pPr>
            <a:fld id="{5A00FA77-C6A8-418D-B54D-237186BD913E}" type="slidenum">
              <a:rPr lang="en-US" smtClean="0"/>
              <a:pPr>
                <a:defRPr/>
              </a:pPr>
              <a:t>17</a:t>
            </a:fld>
            <a:endParaRPr lang="en-US"/>
          </a:p>
        </p:txBody>
      </p:sp>
    </p:spTree>
    <p:extLst>
      <p:ext uri="{BB962C8B-B14F-4D97-AF65-F5344CB8AC3E}">
        <p14:creationId xmlns:p14="http://schemas.microsoft.com/office/powerpoint/2010/main" val="1402305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Model made famous by Thomas </a:t>
            </a:r>
            <a:r>
              <a:rPr lang="en-US" smtClean="0"/>
              <a:t>Kilman</a:t>
            </a:r>
            <a:endParaRPr lang="en-US" dirty="0"/>
          </a:p>
        </p:txBody>
      </p:sp>
      <p:sp>
        <p:nvSpPr>
          <p:cNvPr id="4" name="Slide Number Placeholder 3"/>
          <p:cNvSpPr>
            <a:spLocks noGrp="1"/>
          </p:cNvSpPr>
          <p:nvPr>
            <p:ph type="sldNum" sz="quarter" idx="10"/>
          </p:nvPr>
        </p:nvSpPr>
        <p:spPr/>
        <p:txBody>
          <a:bodyPr/>
          <a:lstStyle/>
          <a:p>
            <a:fld id="{976D619A-752F-485A-AC34-C0152CE7E311}" type="slidenum">
              <a:rPr lang="en-US" smtClean="0"/>
              <a:pPr/>
              <a:t>18</a:t>
            </a:fld>
            <a:endParaRPr lang="en-US"/>
          </a:p>
        </p:txBody>
      </p:sp>
    </p:spTree>
    <p:extLst>
      <p:ext uri="{BB962C8B-B14F-4D97-AF65-F5344CB8AC3E}">
        <p14:creationId xmlns:p14="http://schemas.microsoft.com/office/powerpoint/2010/main" val="1488829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C9DBBE-069E-4119-AF08-C56B8D6E811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C052A-047B-4645-AF49-D9F8BDB85806}" type="slidenum">
              <a:rPr lang="en-US" smtClean="0"/>
              <a:t>‹#›</a:t>
            </a:fld>
            <a:endParaRPr lang="en-US"/>
          </a:p>
        </p:txBody>
      </p:sp>
    </p:spTree>
    <p:extLst>
      <p:ext uri="{BB962C8B-B14F-4D97-AF65-F5344CB8AC3E}">
        <p14:creationId xmlns:p14="http://schemas.microsoft.com/office/powerpoint/2010/main" val="2912837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9DBBE-069E-4119-AF08-C56B8D6E811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C052A-047B-4645-AF49-D9F8BDB85806}" type="slidenum">
              <a:rPr lang="en-US" smtClean="0"/>
              <a:t>‹#›</a:t>
            </a:fld>
            <a:endParaRPr lang="en-US"/>
          </a:p>
        </p:txBody>
      </p:sp>
    </p:spTree>
    <p:extLst>
      <p:ext uri="{BB962C8B-B14F-4D97-AF65-F5344CB8AC3E}">
        <p14:creationId xmlns:p14="http://schemas.microsoft.com/office/powerpoint/2010/main" val="2785989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9DBBE-069E-4119-AF08-C56B8D6E811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C052A-047B-4645-AF49-D9F8BDB85806}" type="slidenum">
              <a:rPr lang="en-US" smtClean="0"/>
              <a:t>‹#›</a:t>
            </a:fld>
            <a:endParaRPr lang="en-US"/>
          </a:p>
        </p:txBody>
      </p:sp>
    </p:spTree>
    <p:extLst>
      <p:ext uri="{BB962C8B-B14F-4D97-AF65-F5344CB8AC3E}">
        <p14:creationId xmlns:p14="http://schemas.microsoft.com/office/powerpoint/2010/main" val="1971288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0121" y="169334"/>
            <a:ext cx="9133732" cy="900546"/>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740119" y="1308485"/>
            <a:ext cx="9133733" cy="52262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4178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406823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9DBBE-069E-4119-AF08-C56B8D6E811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C052A-047B-4645-AF49-D9F8BDB85806}" type="slidenum">
              <a:rPr lang="en-US" smtClean="0"/>
              <a:t>‹#›</a:t>
            </a:fld>
            <a:endParaRPr lang="en-US"/>
          </a:p>
        </p:txBody>
      </p:sp>
    </p:spTree>
    <p:extLst>
      <p:ext uri="{BB962C8B-B14F-4D97-AF65-F5344CB8AC3E}">
        <p14:creationId xmlns:p14="http://schemas.microsoft.com/office/powerpoint/2010/main" val="318983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EC9DBBE-069E-4119-AF08-C56B8D6E8116}" type="datetimeFigureOut">
              <a:rPr lang="en-US" smtClean="0"/>
              <a:t>7/16/2024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C052A-047B-4645-AF49-D9F8BDB85806}" type="slidenum">
              <a:rPr lang="en-US" smtClean="0"/>
              <a:t>‹#›</a:t>
            </a:fld>
            <a:endParaRPr lang="en-US"/>
          </a:p>
        </p:txBody>
      </p:sp>
    </p:spTree>
    <p:extLst>
      <p:ext uri="{BB962C8B-B14F-4D97-AF65-F5344CB8AC3E}">
        <p14:creationId xmlns:p14="http://schemas.microsoft.com/office/powerpoint/2010/main" val="1201438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C9DBBE-069E-4119-AF08-C56B8D6E8116}"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C052A-047B-4645-AF49-D9F8BDB85806}" type="slidenum">
              <a:rPr lang="en-US" smtClean="0"/>
              <a:t>‹#›</a:t>
            </a:fld>
            <a:endParaRPr lang="en-US"/>
          </a:p>
        </p:txBody>
      </p:sp>
    </p:spTree>
    <p:extLst>
      <p:ext uri="{BB962C8B-B14F-4D97-AF65-F5344CB8AC3E}">
        <p14:creationId xmlns:p14="http://schemas.microsoft.com/office/powerpoint/2010/main" val="383219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C9DBBE-069E-4119-AF08-C56B8D6E8116}" type="datetimeFigureOut">
              <a:rPr lang="en-US" smtClean="0"/>
              <a:t>7/16/2024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FC052A-047B-4645-AF49-D9F8BDB85806}" type="slidenum">
              <a:rPr lang="en-US" smtClean="0"/>
              <a:t>‹#›</a:t>
            </a:fld>
            <a:endParaRPr lang="en-US"/>
          </a:p>
        </p:txBody>
      </p:sp>
    </p:spTree>
    <p:extLst>
      <p:ext uri="{BB962C8B-B14F-4D97-AF65-F5344CB8AC3E}">
        <p14:creationId xmlns:p14="http://schemas.microsoft.com/office/powerpoint/2010/main" val="3832708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C9DBBE-069E-4119-AF08-C56B8D6E8116}" type="datetimeFigureOut">
              <a:rPr lang="en-US" smtClean="0"/>
              <a:t>7/16/2024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FC052A-047B-4645-AF49-D9F8BDB85806}" type="slidenum">
              <a:rPr lang="en-US" smtClean="0"/>
              <a:t>‹#›</a:t>
            </a:fld>
            <a:endParaRPr lang="en-US"/>
          </a:p>
        </p:txBody>
      </p:sp>
    </p:spTree>
    <p:extLst>
      <p:ext uri="{BB962C8B-B14F-4D97-AF65-F5344CB8AC3E}">
        <p14:creationId xmlns:p14="http://schemas.microsoft.com/office/powerpoint/2010/main" val="113263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9DBBE-069E-4119-AF08-C56B8D6E8116}" type="datetimeFigureOut">
              <a:rPr lang="en-US" smtClean="0"/>
              <a:t>7/16/2024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FC052A-047B-4645-AF49-D9F8BDB85806}" type="slidenum">
              <a:rPr lang="en-US" smtClean="0"/>
              <a:t>‹#›</a:t>
            </a:fld>
            <a:endParaRPr lang="en-US"/>
          </a:p>
        </p:txBody>
      </p:sp>
    </p:spTree>
    <p:extLst>
      <p:ext uri="{BB962C8B-B14F-4D97-AF65-F5344CB8AC3E}">
        <p14:creationId xmlns:p14="http://schemas.microsoft.com/office/powerpoint/2010/main" val="90843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C9DBBE-069E-4119-AF08-C56B8D6E8116}"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C052A-047B-4645-AF49-D9F8BDB85806}" type="slidenum">
              <a:rPr lang="en-US" smtClean="0"/>
              <a:t>‹#›</a:t>
            </a:fld>
            <a:endParaRPr lang="en-US"/>
          </a:p>
        </p:txBody>
      </p:sp>
    </p:spTree>
    <p:extLst>
      <p:ext uri="{BB962C8B-B14F-4D97-AF65-F5344CB8AC3E}">
        <p14:creationId xmlns:p14="http://schemas.microsoft.com/office/powerpoint/2010/main" val="1645971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EC9DBBE-069E-4119-AF08-C56B8D6E8116}" type="datetimeFigureOut">
              <a:rPr lang="en-US" smtClean="0"/>
              <a:t>7/16/2024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C052A-047B-4645-AF49-D9F8BDB85806}" type="slidenum">
              <a:rPr lang="en-US" smtClean="0"/>
              <a:t>‹#›</a:t>
            </a:fld>
            <a:endParaRPr lang="en-US"/>
          </a:p>
        </p:txBody>
      </p:sp>
    </p:spTree>
    <p:extLst>
      <p:ext uri="{BB962C8B-B14F-4D97-AF65-F5344CB8AC3E}">
        <p14:creationId xmlns:p14="http://schemas.microsoft.com/office/powerpoint/2010/main" val="352185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9DBBE-069E-4119-AF08-C56B8D6E8116}" type="datetimeFigureOut">
              <a:rPr lang="en-US" smtClean="0"/>
              <a:t>7/16/2024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FC052A-047B-4645-AF49-D9F8BDB85806}" type="slidenum">
              <a:rPr lang="en-US" smtClean="0"/>
              <a:t>‹#›</a:t>
            </a:fld>
            <a:endParaRPr lang="en-US"/>
          </a:p>
        </p:txBody>
      </p:sp>
    </p:spTree>
    <p:extLst>
      <p:ext uri="{BB962C8B-B14F-4D97-AF65-F5344CB8AC3E}">
        <p14:creationId xmlns:p14="http://schemas.microsoft.com/office/powerpoint/2010/main" val="768162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rgbClr val="00B050"/>
                </a:solidFill>
              </a:rPr>
              <a:t>Training of Trainers for OASIS</a:t>
            </a:r>
            <a:br>
              <a:rPr lang="en-GB" b="1" dirty="0" smtClean="0">
                <a:solidFill>
                  <a:srgbClr val="00B050"/>
                </a:solidFill>
              </a:rPr>
            </a:br>
            <a:r>
              <a:rPr lang="en-GB" b="1" i="1" dirty="0" smtClean="0">
                <a:solidFill>
                  <a:srgbClr val="00B050"/>
                </a:solidFill>
              </a:rPr>
              <a:t>Group performance</a:t>
            </a:r>
            <a:endParaRPr lang="en-US" b="1" i="1" dirty="0">
              <a:solidFill>
                <a:srgbClr val="00B050"/>
              </a:solidFill>
            </a:endParaRPr>
          </a:p>
        </p:txBody>
      </p:sp>
      <p:sp>
        <p:nvSpPr>
          <p:cNvPr id="3" name="Subtitle 2"/>
          <p:cNvSpPr>
            <a:spLocks noGrp="1"/>
          </p:cNvSpPr>
          <p:nvPr>
            <p:ph type="subTitle" idx="1"/>
          </p:nvPr>
        </p:nvSpPr>
        <p:spPr/>
        <p:txBody>
          <a:bodyPr>
            <a:normAutofit/>
          </a:bodyPr>
          <a:lstStyle/>
          <a:p>
            <a:r>
              <a:rPr lang="en-US" sz="3600" b="1" dirty="0" smtClean="0"/>
              <a:t>Pamela Yoga - Yieke</a:t>
            </a:r>
            <a:endParaRPr lang="en-US" sz="3600" b="1" dirty="0"/>
          </a:p>
        </p:txBody>
      </p:sp>
    </p:spTree>
    <p:extLst>
      <p:ext uri="{BB962C8B-B14F-4D97-AF65-F5344CB8AC3E}">
        <p14:creationId xmlns:p14="http://schemas.microsoft.com/office/powerpoint/2010/main" val="2076006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US" dirty="0"/>
          </a:p>
        </p:txBody>
      </p:sp>
      <p:sp>
        <p:nvSpPr>
          <p:cNvPr id="3" name="Content Placeholder 2"/>
          <p:cNvSpPr>
            <a:spLocks noGrp="1"/>
          </p:cNvSpPr>
          <p:nvPr>
            <p:ph idx="1"/>
          </p:nvPr>
        </p:nvSpPr>
        <p:spPr>
          <a:xfrm>
            <a:off x="838200" y="825190"/>
            <a:ext cx="4899660" cy="5102958"/>
          </a:xfrm>
        </p:spPr>
        <p:txBody>
          <a:bodyPr>
            <a:normAutofit/>
          </a:bodyPr>
          <a:lstStyle/>
          <a:p>
            <a:pPr marL="0" indent="0">
              <a:buNone/>
            </a:pPr>
            <a:r>
              <a:rPr lang="en-US" sz="4000" b="1" dirty="0" smtClean="0">
                <a:solidFill>
                  <a:srgbClr val="00B050"/>
                </a:solidFill>
              </a:rPr>
              <a:t>St</a:t>
            </a:r>
            <a:r>
              <a:rPr lang="en-KE" sz="4000" b="1" dirty="0" smtClean="0">
                <a:solidFill>
                  <a:srgbClr val="00B050"/>
                </a:solidFill>
              </a:rPr>
              <a:t>orming</a:t>
            </a:r>
            <a:endParaRPr lang="en-US" sz="4000" b="1" dirty="0" smtClean="0">
              <a:solidFill>
                <a:srgbClr val="00B050"/>
              </a:solidFill>
            </a:endParaRPr>
          </a:p>
          <a:p>
            <a:pPr marL="0" indent="0">
              <a:buNone/>
            </a:pPr>
            <a:endParaRPr lang="en-US" b="1" dirty="0">
              <a:solidFill>
                <a:srgbClr val="00B050"/>
              </a:solidFill>
            </a:endParaRPr>
          </a:p>
          <a:p>
            <a:pPr marL="0" indent="0">
              <a:buNone/>
            </a:pPr>
            <a:r>
              <a:rPr lang="en-KE" dirty="0" smtClean="0"/>
              <a:t>This </a:t>
            </a:r>
            <a:r>
              <a:rPr lang="en-KE" dirty="0"/>
              <a:t>stage begins to occur as the process of organizing tasks and processes surface interpersonal conflicts. </a:t>
            </a:r>
            <a:endParaRPr lang="en-US" dirty="0" smtClean="0"/>
          </a:p>
          <a:p>
            <a:pPr marL="0" indent="0">
              <a:buNone/>
            </a:pPr>
            <a:endParaRPr lang="en-US" dirty="0" smtClean="0"/>
          </a:p>
          <a:p>
            <a:pPr marL="0" indent="0">
              <a:buNone/>
            </a:pPr>
            <a:r>
              <a:rPr lang="en-KE" dirty="0" smtClean="0"/>
              <a:t>Leadership</a:t>
            </a:r>
            <a:r>
              <a:rPr lang="en-KE" dirty="0"/>
              <a:t>, power, and structural issues dominate this stage.</a:t>
            </a:r>
            <a:endParaRPr lang="en-US" dirty="0"/>
          </a:p>
          <a:p>
            <a:endParaRPr lang="en-US" dirty="0"/>
          </a:p>
        </p:txBody>
      </p:sp>
      <p:pic>
        <p:nvPicPr>
          <p:cNvPr id="4098" name="Picture 2" descr="Free Photo of Lightning Strike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6114" y="1589192"/>
            <a:ext cx="5324793" cy="354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634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
            <a:ext cx="10515600" cy="992458"/>
          </a:xfrm>
        </p:spPr>
        <p:txBody>
          <a:bodyPr/>
          <a:lstStyle/>
          <a:p>
            <a:r>
              <a:rPr lang="en-US" b="1" dirty="0" smtClean="0">
                <a:solidFill>
                  <a:srgbClr val="00B050"/>
                </a:solidFill>
              </a:rPr>
              <a:t>St</a:t>
            </a:r>
            <a:r>
              <a:rPr lang="en-KE" b="1" dirty="0" smtClean="0">
                <a:solidFill>
                  <a:srgbClr val="00B050"/>
                </a:solidFill>
              </a:rPr>
              <a:t>orming</a:t>
            </a:r>
            <a:endParaRPr lang="en-US" dirty="0"/>
          </a:p>
        </p:txBody>
      </p:sp>
      <p:sp>
        <p:nvSpPr>
          <p:cNvPr id="5" name="Content Placeholder 4"/>
          <p:cNvSpPr>
            <a:spLocks noGrp="1"/>
          </p:cNvSpPr>
          <p:nvPr>
            <p:ph sz="half" idx="1"/>
          </p:nvPr>
        </p:nvSpPr>
        <p:spPr>
          <a:xfrm>
            <a:off x="412595" y="992460"/>
            <a:ext cx="5607205" cy="5184504"/>
          </a:xfrm>
        </p:spPr>
        <p:txBody>
          <a:bodyPr>
            <a:noAutofit/>
          </a:bodyPr>
          <a:lstStyle/>
          <a:p>
            <a:pPr marL="0" lvl="0" indent="0">
              <a:buNone/>
            </a:pPr>
            <a:r>
              <a:rPr lang="en-KE" sz="2600" b="1" dirty="0" smtClean="0"/>
              <a:t>Observable Behaviours </a:t>
            </a:r>
            <a:endParaRPr lang="en-US" sz="2600" b="1" dirty="0" smtClean="0"/>
          </a:p>
          <a:p>
            <a:pPr lvl="0"/>
            <a:r>
              <a:rPr lang="en-KE" sz="2600" dirty="0" smtClean="0"/>
              <a:t>Arguing among members</a:t>
            </a:r>
            <a:endParaRPr lang="en-US" sz="2600" dirty="0" smtClean="0"/>
          </a:p>
          <a:p>
            <a:pPr lvl="0"/>
            <a:r>
              <a:rPr lang="en-KE" sz="2600" dirty="0" smtClean="0"/>
              <a:t>Vying for leadership</a:t>
            </a:r>
            <a:endParaRPr lang="en-US" sz="2600" dirty="0" smtClean="0"/>
          </a:p>
          <a:p>
            <a:pPr lvl="0"/>
            <a:r>
              <a:rPr lang="en-KE" sz="2600" dirty="0" smtClean="0"/>
              <a:t>Differences in points of view and personal style are evident</a:t>
            </a:r>
            <a:endParaRPr lang="en-US" sz="2600" dirty="0" smtClean="0"/>
          </a:p>
          <a:p>
            <a:pPr lvl="0"/>
            <a:r>
              <a:rPr lang="en-KE" sz="2600" dirty="0" smtClean="0"/>
              <a:t>Lack of role clarity</a:t>
            </a:r>
            <a:endParaRPr lang="en-US" sz="2600" dirty="0" smtClean="0"/>
          </a:p>
          <a:p>
            <a:pPr lvl="0"/>
            <a:r>
              <a:rPr lang="en-KE" sz="2600" dirty="0" smtClean="0"/>
              <a:t>Team organizing itself</a:t>
            </a:r>
            <a:endParaRPr lang="en-US" sz="2600" dirty="0" smtClean="0"/>
          </a:p>
          <a:p>
            <a:pPr lvl="0"/>
            <a:r>
              <a:rPr lang="en-KE" sz="2600" dirty="0" smtClean="0"/>
              <a:t>Power struggles and clashes</a:t>
            </a:r>
            <a:endParaRPr lang="en-US" sz="2600" dirty="0" smtClean="0"/>
          </a:p>
          <a:p>
            <a:pPr lvl="0"/>
            <a:r>
              <a:rPr lang="en-KE" sz="2600" dirty="0" smtClean="0"/>
              <a:t>Lack of consensus-seeking behaviours</a:t>
            </a:r>
            <a:endParaRPr lang="en-US" sz="2600" dirty="0" smtClean="0"/>
          </a:p>
          <a:p>
            <a:pPr lvl="0"/>
            <a:r>
              <a:rPr lang="en-KE" sz="2600" dirty="0" smtClean="0"/>
              <a:t>Lack of progress</a:t>
            </a:r>
            <a:endParaRPr lang="en-US" sz="2600" dirty="0" smtClean="0"/>
          </a:p>
          <a:p>
            <a:pPr lvl="0"/>
            <a:r>
              <a:rPr lang="en-KE" sz="2600" dirty="0" smtClean="0"/>
              <a:t>Establishes unrealistic goals</a:t>
            </a:r>
            <a:endParaRPr lang="en-US" sz="2600" dirty="0" smtClean="0"/>
          </a:p>
          <a:p>
            <a:pPr lvl="0"/>
            <a:r>
              <a:rPr lang="en-KE" sz="2600" dirty="0" smtClean="0"/>
              <a:t>Concern over excessive work</a:t>
            </a:r>
            <a:endParaRPr lang="en-US" sz="2600" dirty="0" smtClean="0"/>
          </a:p>
          <a:p>
            <a:endParaRPr lang="en-US" sz="2600" dirty="0"/>
          </a:p>
        </p:txBody>
      </p:sp>
      <p:sp>
        <p:nvSpPr>
          <p:cNvPr id="6" name="Content Placeholder 5"/>
          <p:cNvSpPr>
            <a:spLocks noGrp="1"/>
          </p:cNvSpPr>
          <p:nvPr>
            <p:ph sz="half" idx="2"/>
          </p:nvPr>
        </p:nvSpPr>
        <p:spPr>
          <a:xfrm>
            <a:off x="6096000" y="847494"/>
            <a:ext cx="6096000" cy="5329470"/>
          </a:xfrm>
        </p:spPr>
        <p:txBody>
          <a:bodyPr>
            <a:noAutofit/>
          </a:bodyPr>
          <a:lstStyle/>
          <a:p>
            <a:pPr marL="0" lvl="0" indent="0">
              <a:buNone/>
            </a:pPr>
            <a:r>
              <a:rPr lang="en-KE" sz="2600" b="1" dirty="0" smtClean="0"/>
              <a:t>Feelings and Thoughts </a:t>
            </a:r>
            <a:endParaRPr lang="en-US" sz="2600" b="1" dirty="0" smtClean="0"/>
          </a:p>
          <a:p>
            <a:pPr lvl="0"/>
            <a:r>
              <a:rPr lang="en-KE" sz="2600" dirty="0" smtClean="0"/>
              <a:t>Feel Defensive</a:t>
            </a:r>
            <a:endParaRPr lang="en-US" sz="2600" dirty="0" smtClean="0"/>
          </a:p>
          <a:p>
            <a:pPr lvl="0"/>
            <a:r>
              <a:rPr lang="en-KE" sz="2600" dirty="0" smtClean="0"/>
              <a:t>Confusion, loss of interest can result</a:t>
            </a:r>
            <a:endParaRPr lang="en-US" sz="2600" dirty="0" smtClean="0"/>
          </a:p>
          <a:p>
            <a:pPr lvl="0"/>
            <a:r>
              <a:rPr lang="en-KE" sz="2600" dirty="0" smtClean="0"/>
              <a:t>Resistance to tasks</a:t>
            </a:r>
            <a:endParaRPr lang="en-US" sz="2600" dirty="0" smtClean="0"/>
          </a:p>
          <a:p>
            <a:pPr lvl="0"/>
            <a:r>
              <a:rPr lang="en-KE" sz="2600" dirty="0" smtClean="0"/>
              <a:t>Fluctuations in attitude about the team</a:t>
            </a:r>
            <a:endParaRPr lang="en-US" sz="2600" dirty="0" smtClean="0"/>
          </a:p>
          <a:p>
            <a:pPr lvl="0"/>
            <a:r>
              <a:rPr lang="en-KE" sz="2600" dirty="0" smtClean="0"/>
              <a:t>Unsure if I agree with teams’ mission and purpose</a:t>
            </a:r>
            <a:endParaRPr lang="en-US" sz="2600" dirty="0" smtClean="0"/>
          </a:p>
          <a:p>
            <a:pPr lvl="0"/>
            <a:r>
              <a:rPr lang="en-KE" sz="2600" dirty="0" smtClean="0"/>
              <a:t>Question the wisdom of team members</a:t>
            </a:r>
            <a:endParaRPr lang="en-US" sz="2600" dirty="0" smtClean="0"/>
          </a:p>
          <a:p>
            <a:pPr lvl="0"/>
            <a:r>
              <a:rPr lang="en-KE" sz="2600" dirty="0" smtClean="0"/>
              <a:t>Increase in tension and jealousy</a:t>
            </a:r>
            <a:endParaRPr lang="en-US" sz="2600" dirty="0" smtClean="0"/>
          </a:p>
          <a:p>
            <a:pPr lvl="0"/>
            <a:r>
              <a:rPr lang="en-KE" sz="2600" dirty="0" smtClean="0"/>
              <a:t>Unsure about my personal influence and freedom in the team</a:t>
            </a:r>
            <a:endParaRPr lang="en-US" sz="2600" dirty="0" smtClean="0"/>
          </a:p>
          <a:p>
            <a:pPr lvl="0"/>
            <a:r>
              <a:rPr lang="en-KE" sz="2600" dirty="0" smtClean="0"/>
              <a:t>We're not getting anywhere</a:t>
            </a:r>
            <a:endParaRPr lang="en-US" sz="2600" dirty="0" smtClean="0"/>
          </a:p>
          <a:p>
            <a:endParaRPr lang="en-US" sz="2600" dirty="0"/>
          </a:p>
        </p:txBody>
      </p:sp>
    </p:spTree>
    <p:extLst>
      <p:ext uri="{BB962C8B-B14F-4D97-AF65-F5344CB8AC3E}">
        <p14:creationId xmlns:p14="http://schemas.microsoft.com/office/powerpoint/2010/main" val="303412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fade">
                                      <p:cBhvr>
                                        <p:cTn id="34" dur="500"/>
                                        <p:tgtEl>
                                          <p:spTgt spid="5">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500"/>
                                        <p:tgtEl>
                                          <p:spTgt spid="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500"/>
                                        <p:tgtEl>
                                          <p:spTgt spid="6">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fade">
                                      <p:cBhvr>
                                        <p:cTn id="45" dur="500"/>
                                        <p:tgtEl>
                                          <p:spTgt spid="6">
                                            <p:txEl>
                                              <p:pRg st="1" end="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
                                            <p:txEl>
                                              <p:pRg st="2" end="2"/>
                                            </p:txEl>
                                          </p:spTgt>
                                        </p:tgtEl>
                                        <p:attrNameLst>
                                          <p:attrName>style.visibility</p:attrName>
                                        </p:attrNameLst>
                                      </p:cBhvr>
                                      <p:to>
                                        <p:strVal val="visible"/>
                                      </p:to>
                                    </p:set>
                                    <p:animEffect transition="in" filter="fade">
                                      <p:cBhvr>
                                        <p:cTn id="48" dur="500"/>
                                        <p:tgtEl>
                                          <p:spTgt spid="6">
                                            <p:txEl>
                                              <p:pRg st="2" end="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animEffect transition="in" filter="fade">
                                      <p:cBhvr>
                                        <p:cTn id="51" dur="500"/>
                                        <p:tgtEl>
                                          <p:spTgt spid="6">
                                            <p:txEl>
                                              <p:pRg st="3" end="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animEffect transition="in" filter="fade">
                                      <p:cBhvr>
                                        <p:cTn id="54" dur="500"/>
                                        <p:tgtEl>
                                          <p:spTgt spid="6">
                                            <p:txEl>
                                              <p:pRg st="4" end="4"/>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500"/>
                                        <p:tgtEl>
                                          <p:spTgt spid="6">
                                            <p:txEl>
                                              <p:pRg st="5" end="5"/>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6">
                                            <p:txEl>
                                              <p:pRg st="6" end="6"/>
                                            </p:txEl>
                                          </p:spTgt>
                                        </p:tgtEl>
                                        <p:attrNameLst>
                                          <p:attrName>style.visibility</p:attrName>
                                        </p:attrNameLst>
                                      </p:cBhvr>
                                      <p:to>
                                        <p:strVal val="visible"/>
                                      </p:to>
                                    </p:set>
                                    <p:animEffect transition="in" filter="fade">
                                      <p:cBhvr>
                                        <p:cTn id="60" dur="500"/>
                                        <p:tgtEl>
                                          <p:spTgt spid="6">
                                            <p:txEl>
                                              <p:pRg st="6" end="6"/>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Effect transition="in" filter="fade">
                                      <p:cBhvr>
                                        <p:cTn id="63" dur="500"/>
                                        <p:tgtEl>
                                          <p:spTgt spid="6">
                                            <p:txEl>
                                              <p:pRg st="7" end="7"/>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6">
                                            <p:txEl>
                                              <p:pRg st="8" end="8"/>
                                            </p:txEl>
                                          </p:spTgt>
                                        </p:tgtEl>
                                        <p:attrNameLst>
                                          <p:attrName>style.visibility</p:attrName>
                                        </p:attrNameLst>
                                      </p:cBhvr>
                                      <p:to>
                                        <p:strVal val="visible"/>
                                      </p:to>
                                    </p:set>
                                    <p:animEffect transition="in" filter="fade">
                                      <p:cBhvr>
                                        <p:cTn id="66" dur="500"/>
                                        <p:tgtEl>
                                          <p:spTgt spid="6">
                                            <p:txEl>
                                              <p:pRg st="8" end="8"/>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6">
                                            <p:txEl>
                                              <p:pRg st="9" end="9"/>
                                            </p:txEl>
                                          </p:spTgt>
                                        </p:tgtEl>
                                        <p:attrNameLst>
                                          <p:attrName>style.visibility</p:attrName>
                                        </p:attrNameLst>
                                      </p:cBhvr>
                                      <p:to>
                                        <p:strVal val="visible"/>
                                      </p:to>
                                    </p:set>
                                    <p:animEffect transition="in" filter="fade">
                                      <p:cBhvr>
                                        <p:cTn id="69"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4898" y="1"/>
            <a:ext cx="10918902" cy="1003609"/>
          </a:xfrm>
        </p:spPr>
        <p:txBody>
          <a:bodyPr/>
          <a:lstStyle/>
          <a:p>
            <a:r>
              <a:rPr lang="en-US" b="1" dirty="0" smtClean="0">
                <a:solidFill>
                  <a:srgbClr val="00B050"/>
                </a:solidFill>
              </a:rPr>
              <a:t>St</a:t>
            </a:r>
            <a:r>
              <a:rPr lang="en-KE" b="1" dirty="0" smtClean="0">
                <a:solidFill>
                  <a:srgbClr val="00B050"/>
                </a:solidFill>
              </a:rPr>
              <a:t>orming</a:t>
            </a:r>
            <a:endParaRPr lang="en-US" dirty="0"/>
          </a:p>
        </p:txBody>
      </p:sp>
      <p:sp>
        <p:nvSpPr>
          <p:cNvPr id="5" name="Content Placeholder 4"/>
          <p:cNvSpPr>
            <a:spLocks noGrp="1"/>
          </p:cNvSpPr>
          <p:nvPr>
            <p:ph sz="half" idx="1"/>
          </p:nvPr>
        </p:nvSpPr>
        <p:spPr>
          <a:xfrm>
            <a:off x="178420" y="1003610"/>
            <a:ext cx="5841380" cy="5173353"/>
          </a:xfrm>
        </p:spPr>
        <p:txBody>
          <a:bodyPr>
            <a:normAutofit/>
          </a:bodyPr>
          <a:lstStyle/>
          <a:p>
            <a:pPr marL="0" lvl="0" indent="0">
              <a:buNone/>
            </a:pPr>
            <a:r>
              <a:rPr lang="en-KE" sz="2400" b="1" dirty="0" smtClean="0"/>
              <a:t>Team Needs  </a:t>
            </a:r>
            <a:endParaRPr lang="en-US" sz="2400" b="1" dirty="0" smtClean="0"/>
          </a:p>
          <a:p>
            <a:pPr lvl="0"/>
            <a:r>
              <a:rPr lang="en-KE" sz="2400" dirty="0" smtClean="0"/>
              <a:t>Inter &amp; intrapersonal relationships</a:t>
            </a:r>
            <a:endParaRPr lang="en-US" sz="2400" dirty="0" smtClean="0"/>
          </a:p>
          <a:p>
            <a:pPr lvl="0"/>
            <a:r>
              <a:rPr lang="en-KE" sz="2400" dirty="0" smtClean="0"/>
              <a:t>Identify stylistic and personal differences</a:t>
            </a:r>
            <a:endParaRPr lang="en-US" sz="2400" dirty="0" smtClean="0"/>
          </a:p>
          <a:p>
            <a:pPr lvl="0"/>
            <a:r>
              <a:rPr lang="en-KE" sz="2400" dirty="0" smtClean="0"/>
              <a:t>Effective listening</a:t>
            </a:r>
            <a:endParaRPr lang="en-US" sz="2400" dirty="0" smtClean="0"/>
          </a:p>
          <a:p>
            <a:pPr lvl="0"/>
            <a:r>
              <a:rPr lang="en-KE" sz="2400" dirty="0" smtClean="0"/>
              <a:t>Giving and receiving feedback</a:t>
            </a:r>
            <a:endParaRPr lang="en-US" sz="2400" dirty="0" smtClean="0"/>
          </a:p>
          <a:p>
            <a:pPr lvl="0"/>
            <a:r>
              <a:rPr lang="en-KE" sz="2400" dirty="0" smtClean="0"/>
              <a:t>Conflict resolution</a:t>
            </a:r>
            <a:endParaRPr lang="en-US" sz="2400" dirty="0" smtClean="0"/>
          </a:p>
          <a:p>
            <a:pPr lvl="0"/>
            <a:r>
              <a:rPr lang="en-KE" sz="2400" dirty="0" smtClean="0"/>
              <a:t>Clarify and understand the team’s purpose</a:t>
            </a:r>
            <a:endParaRPr lang="en-US" sz="2400" dirty="0" smtClean="0"/>
          </a:p>
          <a:p>
            <a:pPr lvl="0"/>
            <a:r>
              <a:rPr lang="en-KE" sz="2400" dirty="0" smtClean="0"/>
              <a:t>Re-establish roles and ground rules</a:t>
            </a:r>
            <a:endParaRPr lang="en-US" sz="2400" dirty="0" smtClean="0"/>
          </a:p>
          <a:p>
            <a:pPr lvl="0"/>
            <a:r>
              <a:rPr lang="en-KE" sz="2400" dirty="0" smtClean="0"/>
              <a:t>How to deal with ‘some’ team members violating team codes of conduct</a:t>
            </a:r>
            <a:endParaRPr lang="en-US" sz="2400" dirty="0" smtClean="0"/>
          </a:p>
          <a:p>
            <a:pPr lvl="0"/>
            <a:r>
              <a:rPr lang="en-KE" sz="2400" dirty="0" smtClean="0"/>
              <a:t>Receiving Feedback from project guide</a:t>
            </a:r>
            <a:endParaRPr lang="en-US" sz="2400" dirty="0" smtClean="0"/>
          </a:p>
          <a:p>
            <a:endParaRPr lang="en-US" sz="2400" dirty="0"/>
          </a:p>
        </p:txBody>
      </p:sp>
      <p:sp>
        <p:nvSpPr>
          <p:cNvPr id="6" name="Content Placeholder 5"/>
          <p:cNvSpPr>
            <a:spLocks noGrp="1"/>
          </p:cNvSpPr>
          <p:nvPr>
            <p:ph sz="half" idx="2"/>
          </p:nvPr>
        </p:nvSpPr>
        <p:spPr>
          <a:xfrm>
            <a:off x="6378498" y="1137424"/>
            <a:ext cx="5813502" cy="5039539"/>
          </a:xfrm>
        </p:spPr>
        <p:txBody>
          <a:bodyPr>
            <a:noAutofit/>
          </a:bodyPr>
          <a:lstStyle/>
          <a:p>
            <a:pPr marL="0" lvl="0" indent="0">
              <a:buNone/>
            </a:pPr>
            <a:r>
              <a:rPr lang="en-KE" sz="2400" b="1" dirty="0" smtClean="0"/>
              <a:t>Leadership Required</a:t>
            </a:r>
            <a:r>
              <a:rPr lang="en-US" sz="2400" dirty="0" smtClean="0"/>
              <a:t/>
            </a:r>
            <a:br>
              <a:rPr lang="en-US" sz="2400" dirty="0" smtClean="0"/>
            </a:br>
            <a:r>
              <a:rPr lang="en-KE" sz="2400" b="1" dirty="0" smtClean="0"/>
              <a:t> </a:t>
            </a:r>
            <a:endParaRPr lang="en-US" sz="2400" b="1" dirty="0" smtClean="0"/>
          </a:p>
          <a:p>
            <a:pPr lvl="0"/>
            <a:r>
              <a:rPr lang="en-US" sz="2400" dirty="0" smtClean="0"/>
              <a:t>A</a:t>
            </a:r>
            <a:r>
              <a:rPr lang="en-KE" sz="2400" dirty="0" smtClean="0"/>
              <a:t>cknowledge conflict</a:t>
            </a:r>
            <a:endParaRPr lang="en-US" sz="2400" dirty="0" smtClean="0"/>
          </a:p>
          <a:p>
            <a:pPr lvl="0"/>
            <a:r>
              <a:rPr lang="en-US" sz="2400" dirty="0" smtClean="0"/>
              <a:t>C</a:t>
            </a:r>
            <a:r>
              <a:rPr lang="en-KE" sz="2400" dirty="0" smtClean="0"/>
              <a:t>onsensus among team members</a:t>
            </a:r>
            <a:endParaRPr lang="en-US" sz="2400" dirty="0" smtClean="0"/>
          </a:p>
          <a:p>
            <a:pPr lvl="0"/>
            <a:r>
              <a:rPr lang="en-KE" sz="2400" dirty="0" smtClean="0"/>
              <a:t>Get members to assume more task responsibility</a:t>
            </a:r>
            <a:endParaRPr lang="en-US" sz="2400" dirty="0" smtClean="0"/>
          </a:p>
          <a:p>
            <a:pPr lvl="0"/>
            <a:r>
              <a:rPr lang="en-KE" sz="2400" dirty="0" smtClean="0"/>
              <a:t>Concept of Shared Leadership emerges</a:t>
            </a:r>
            <a:endParaRPr lang="en-US" sz="2400" dirty="0" smtClean="0"/>
          </a:p>
          <a:p>
            <a:pPr lvl="0"/>
            <a:r>
              <a:rPr lang="en-KE" sz="2400" dirty="0" smtClean="0"/>
              <a:t>Teach conflict resolution methods</a:t>
            </a:r>
            <a:endParaRPr lang="en-US" sz="2400" dirty="0" smtClean="0"/>
          </a:p>
          <a:p>
            <a:pPr lvl="0"/>
            <a:r>
              <a:rPr lang="en-KE" sz="2400" dirty="0" smtClean="0"/>
              <a:t>Offer support and praise</a:t>
            </a:r>
            <a:endParaRPr lang="en-US" sz="2400" dirty="0" smtClean="0"/>
          </a:p>
          <a:p>
            <a:pPr lvl="0"/>
            <a:r>
              <a:rPr lang="en-KE" sz="2400" dirty="0" smtClean="0"/>
              <a:t>Actively involved Team members begin consulting one another – shared leadership emerging but have difficulty with decision making</a:t>
            </a:r>
            <a:endParaRPr lang="en-US" sz="2400" dirty="0" smtClean="0"/>
          </a:p>
          <a:p>
            <a:endParaRPr lang="en-US" sz="2400" dirty="0"/>
          </a:p>
        </p:txBody>
      </p:sp>
    </p:spTree>
    <p:extLst>
      <p:ext uri="{BB962C8B-B14F-4D97-AF65-F5344CB8AC3E}">
        <p14:creationId xmlns:p14="http://schemas.microsoft.com/office/powerpoint/2010/main" val="163853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fade">
                                      <p:cBhvr>
                                        <p:cTn id="34" dur="500"/>
                                        <p:tgtEl>
                                          <p:spTgt spid="5">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500"/>
                                        <p:tgtEl>
                                          <p:spTgt spid="6">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fade">
                                      <p:cBhvr>
                                        <p:cTn id="45" dur="500"/>
                                        <p:tgtEl>
                                          <p:spTgt spid="6">
                                            <p:txEl>
                                              <p:pRg st="2" end="2"/>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500"/>
                                        <p:tgtEl>
                                          <p:spTgt spid="6">
                                            <p:txEl>
                                              <p:pRg st="3" end="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animEffect transition="in" filter="fade">
                                      <p:cBhvr>
                                        <p:cTn id="51" dur="500"/>
                                        <p:tgtEl>
                                          <p:spTgt spid="6">
                                            <p:txEl>
                                              <p:pRg st="4" end="4"/>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6">
                                            <p:txEl>
                                              <p:pRg st="5" end="5"/>
                                            </p:txEl>
                                          </p:spTgt>
                                        </p:tgtEl>
                                        <p:attrNameLst>
                                          <p:attrName>style.visibility</p:attrName>
                                        </p:attrNameLst>
                                      </p:cBhvr>
                                      <p:to>
                                        <p:strVal val="visible"/>
                                      </p:to>
                                    </p:set>
                                    <p:animEffect transition="in" filter="fade">
                                      <p:cBhvr>
                                        <p:cTn id="54" dur="500"/>
                                        <p:tgtEl>
                                          <p:spTgt spid="6">
                                            <p:txEl>
                                              <p:pRg st="5" end="5"/>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fade">
                                      <p:cBhvr>
                                        <p:cTn id="57" dur="500"/>
                                        <p:tgtEl>
                                          <p:spTgt spid="6">
                                            <p:txEl>
                                              <p:pRg st="6" end="6"/>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animEffect transition="in" filter="fade">
                                      <p:cBhvr>
                                        <p:cTn id="6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60087"/>
          </a:xfrm>
        </p:spPr>
        <p:txBody>
          <a:bodyPr>
            <a:normAutofit fontScale="90000"/>
          </a:bodyPr>
          <a:lstStyle/>
          <a:p>
            <a:r>
              <a:rPr lang="en-US" dirty="0" smtClean="0">
                <a:solidFill>
                  <a:srgbClr val="00B050"/>
                </a:solidFill>
              </a:rPr>
              <a:t/>
            </a:r>
            <a:br>
              <a:rPr lang="en-US" dirty="0" smtClean="0">
                <a:solidFill>
                  <a:srgbClr val="00B050"/>
                </a:solidFill>
              </a:rPr>
            </a:br>
            <a:r>
              <a:rPr lang="en-KE" b="1" dirty="0" smtClean="0">
                <a:solidFill>
                  <a:srgbClr val="00B050"/>
                </a:solidFill>
              </a:rPr>
              <a:t>To progress</a:t>
            </a:r>
            <a:r>
              <a:rPr lang="en-US" b="1" dirty="0" smtClean="0">
                <a:solidFill>
                  <a:srgbClr val="00B050"/>
                </a:solidFill>
              </a:rPr>
              <a:t>…</a:t>
            </a:r>
            <a:endParaRPr lang="en-US" dirty="0">
              <a:solidFill>
                <a:srgbClr val="00B050"/>
              </a:solidFill>
            </a:endParaRPr>
          </a:p>
        </p:txBody>
      </p:sp>
      <p:sp>
        <p:nvSpPr>
          <p:cNvPr id="3" name="Content Placeholder 2"/>
          <p:cNvSpPr>
            <a:spLocks noGrp="1"/>
          </p:cNvSpPr>
          <p:nvPr>
            <p:ph idx="1"/>
          </p:nvPr>
        </p:nvSpPr>
        <p:spPr>
          <a:xfrm>
            <a:off x="838200" y="1825625"/>
            <a:ext cx="10602952" cy="2434141"/>
          </a:xfrm>
        </p:spPr>
        <p:txBody>
          <a:bodyPr>
            <a:normAutofit/>
          </a:bodyPr>
          <a:lstStyle/>
          <a:p>
            <a:pPr marL="0" indent="0">
              <a:buNone/>
            </a:pPr>
            <a:r>
              <a:rPr lang="en-KE" dirty="0" smtClean="0"/>
              <a:t>to the next stage, group members must move from a "testing and proving" mentality to a problem-solving mentality. </a:t>
            </a:r>
            <a:endParaRPr lang="en-US" dirty="0" smtClean="0"/>
          </a:p>
          <a:p>
            <a:pPr marL="0" indent="0">
              <a:buNone/>
            </a:pPr>
            <a:r>
              <a:rPr lang="en-KE" dirty="0" smtClean="0"/>
              <a:t>The most important trait in helping teams move to the next stage is the ability of team members to </a:t>
            </a:r>
            <a:r>
              <a:rPr lang="en-KE" b="1" dirty="0" smtClean="0"/>
              <a:t>listen</a:t>
            </a:r>
            <a:r>
              <a:rPr lang="en-KE" dirty="0" smtClean="0"/>
              <a:t> to their teammates - what are they trying to say?</a:t>
            </a:r>
            <a:endParaRPr lang="en-US" dirty="0" smtClean="0"/>
          </a:p>
          <a:p>
            <a:pPr lvl="0"/>
            <a:endParaRPr lang="en-US" dirty="0"/>
          </a:p>
        </p:txBody>
      </p:sp>
    </p:spTree>
    <p:extLst>
      <p:ext uri="{BB962C8B-B14F-4D97-AF65-F5344CB8AC3E}">
        <p14:creationId xmlns:p14="http://schemas.microsoft.com/office/powerpoint/2010/main" val="154770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8820" y="1"/>
            <a:ext cx="7974979" cy="1690688"/>
          </a:xfrm>
        </p:spPr>
        <p:txBody>
          <a:bodyPr>
            <a:normAutofit/>
          </a:bodyPr>
          <a:lstStyle/>
          <a:p>
            <a:pPr lvl="0"/>
            <a:r>
              <a:rPr lang="en-US" altLang="en-US" sz="3600" b="1" dirty="0">
                <a:solidFill>
                  <a:srgbClr val="00B050"/>
                </a:solidFill>
                <a:latin typeface="Arial" panose="020B0604020202020204" pitchFamily="34" charset="0"/>
                <a:ea typeface="Times New Roman" panose="02020603050405020304" pitchFamily="18" charset="0"/>
                <a:cs typeface="Arial" panose="020B0604020202020204" pitchFamily="34" charset="0"/>
              </a:rPr>
              <a:t>The 5 Levels of Listening</a:t>
            </a:r>
            <a:r>
              <a:rPr kumimoji="0" lang="en-US" altLang="en-US" sz="3600" b="0" i="0" u="none" strike="noStrike" cap="none" normalizeH="0" baseline="0" dirty="0" smtClean="0">
                <a:ln>
                  <a:noFill/>
                </a:ln>
                <a:solidFill>
                  <a:srgbClr val="00B050"/>
                </a:solidFill>
                <a:effectLst/>
              </a:rPr>
              <a:t/>
            </a:r>
            <a:br>
              <a:rPr kumimoji="0" lang="en-US" altLang="en-US" sz="3600" b="0" i="0" u="none" strike="noStrike" cap="none" normalizeH="0" baseline="0" dirty="0" smtClean="0">
                <a:ln>
                  <a:noFill/>
                </a:ln>
                <a:solidFill>
                  <a:srgbClr val="00B050"/>
                </a:solidFill>
                <a:effectLst/>
              </a:rPr>
            </a:br>
            <a:endParaRPr lang="en-US" sz="3600" dirty="0">
              <a:solidFill>
                <a:srgbClr val="00B050"/>
              </a:solidFill>
            </a:endParaRPr>
          </a:p>
        </p:txBody>
      </p:sp>
      <p:sp>
        <p:nvSpPr>
          <p:cNvPr id="3" name="Content Placeholder 2"/>
          <p:cNvSpPr>
            <a:spLocks noGrp="1"/>
          </p:cNvSpPr>
          <p:nvPr>
            <p:ph idx="1"/>
          </p:nvPr>
        </p:nvSpPr>
        <p:spPr>
          <a:xfrm>
            <a:off x="3581400" y="3665576"/>
            <a:ext cx="10515600" cy="4351338"/>
          </a:xfrm>
        </p:spPr>
        <p:txBody>
          <a:bodyPr/>
          <a:lstStyle/>
          <a:p>
            <a:endParaRPr lang="en-US" dirty="0"/>
          </a:p>
        </p:txBody>
      </p:sp>
      <p:pic>
        <p:nvPicPr>
          <p:cNvPr id="8193" name="Picture 1" descr="the 5 levels of liste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8820" y="1215483"/>
            <a:ext cx="5923671" cy="65700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743200" y="7629447"/>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23232D"/>
                </a:solidFill>
                <a:effectLst/>
                <a:latin typeface="Arial" panose="020B0604020202020204" pitchFamily="34" charset="0"/>
                <a:ea typeface="Times New Roman" panose="02020603050405020304" pitchFamily="18" charset="0"/>
                <a:cs typeface="Arial" panose="020B0604020202020204" pitchFamily="34" charset="0"/>
              </a:rPr>
              <a:t/>
            </a:r>
            <a:br>
              <a:rPr kumimoji="0" lang="en-US" altLang="en-US" sz="1200" b="0" i="0" u="none" strike="noStrike" cap="none" normalizeH="0" baseline="0" smtClean="0">
                <a:ln>
                  <a:noFill/>
                </a:ln>
                <a:solidFill>
                  <a:srgbClr val="23232D"/>
                </a:solidFill>
                <a:effectLst/>
                <a:latin typeface="Arial" panose="020B0604020202020204" pitchFamily="34" charset="0"/>
                <a:ea typeface="Times New Roman" panose="02020603050405020304" pitchFamily="18" charset="0"/>
                <a:cs typeface="Arial" panose="020B0604020202020204" pitchFamily="34" charset="0"/>
              </a:rPr>
            </a:br>
            <a:r>
              <a:rPr kumimoji="0" lang="en-US" altLang="en-US" sz="1200" b="0" i="0" u="none" strike="noStrike" cap="none" normalizeH="0" baseline="0" smtClean="0">
                <a:ln>
                  <a:noFill/>
                </a:ln>
                <a:solidFill>
                  <a:srgbClr val="23232D"/>
                </a:solidFill>
                <a:effectLst/>
                <a:latin typeface="Arial" panose="020B0604020202020204" pitchFamily="34" charset="0"/>
                <a:ea typeface="Times New Roman" panose="02020603050405020304" pitchFamily="18" charset="0"/>
                <a:cs typeface="Arial" panose="020B0604020202020204" pitchFamily="34" charset="0"/>
              </a:rPr>
              <a:t/>
            </a:r>
            <a:br>
              <a:rPr kumimoji="0" lang="en-US" altLang="en-US" sz="1200" b="0" i="0" u="none" strike="noStrike" cap="none" normalizeH="0" baseline="0" smtClean="0">
                <a:ln>
                  <a:noFill/>
                </a:ln>
                <a:solidFill>
                  <a:srgbClr val="23232D"/>
                </a:solidFill>
                <a:effectLst/>
                <a:latin typeface="Arial" panose="020B0604020202020204" pitchFamily="34" charset="0"/>
                <a:ea typeface="Times New Roman" panose="02020603050405020304" pitchFamily="18" charset="0"/>
                <a:cs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2083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59345" y="267856"/>
            <a:ext cx="8970046" cy="802024"/>
          </a:xfrm>
        </p:spPr>
        <p:txBody>
          <a:bodyPr/>
          <a:lstStyle/>
          <a:p>
            <a:r>
              <a:rPr lang="en-GB" b="1" dirty="0" smtClean="0">
                <a:solidFill>
                  <a:srgbClr val="00B050"/>
                </a:solidFill>
              </a:rPr>
              <a:t>Definition of Conflict</a:t>
            </a:r>
            <a:endParaRPr lang="en-US" b="1" dirty="0">
              <a:solidFill>
                <a:srgbClr val="00B050"/>
              </a:solidFill>
            </a:endParaRPr>
          </a:p>
        </p:txBody>
      </p:sp>
      <p:sp>
        <p:nvSpPr>
          <p:cNvPr id="90114" name="Content Placeholder 2"/>
          <p:cNvSpPr>
            <a:spLocks noGrp="1"/>
          </p:cNvSpPr>
          <p:nvPr>
            <p:ph sz="half" idx="1"/>
          </p:nvPr>
        </p:nvSpPr>
        <p:spPr bwMode="auto">
          <a:xfrm>
            <a:off x="1348509" y="1394691"/>
            <a:ext cx="10525343" cy="5140036"/>
          </a:xfrm>
          <a:noFill/>
          <a:ln>
            <a:miter lim="800000"/>
            <a:headEnd/>
            <a:tailEnd/>
          </a:ln>
        </p:spPr>
        <p:txBody>
          <a:bodyPr spcFirstLastPara="1" vert="horz" wrap="square" lIns="91440" tIns="45720" rIns="91440" bIns="45720" numCol="1" anchor="t" anchorCtr="0" compatLnSpc="1">
            <a:prstTxWarp prst="textNoShape">
              <a:avLst/>
            </a:prstTxWarp>
            <a:normAutofit/>
          </a:bodyPr>
          <a:lstStyle/>
          <a:p>
            <a:pPr marL="0" indent="0">
              <a:spcBef>
                <a:spcPts val="0"/>
              </a:spcBef>
              <a:spcAft>
                <a:spcPts val="1200"/>
              </a:spcAft>
              <a:buNone/>
            </a:pPr>
            <a:r>
              <a:rPr lang="en-GB" sz="3200" dirty="0" smtClean="0"/>
              <a:t>Disagreements resulting from differences in opinion regarding: </a:t>
            </a:r>
            <a:endParaRPr lang="en-US" sz="3200" dirty="0" smtClean="0"/>
          </a:p>
          <a:p>
            <a:pPr lvl="1">
              <a:buClr>
                <a:schemeClr val="accent2"/>
              </a:buClr>
              <a:buFont typeface="Arial" panose="020B0604020202020204" pitchFamily="34" charset="0"/>
              <a:buChar char="•"/>
            </a:pPr>
            <a:r>
              <a:rPr lang="en-US" sz="3200" dirty="0"/>
              <a:t>Resource distribution</a:t>
            </a:r>
          </a:p>
          <a:p>
            <a:pPr lvl="1">
              <a:buClr>
                <a:schemeClr val="accent2"/>
              </a:buClr>
              <a:buFont typeface="Arial" panose="020B0604020202020204" pitchFamily="34" charset="0"/>
              <a:buChar char="•"/>
            </a:pPr>
            <a:r>
              <a:rPr lang="en-US" sz="3200" dirty="0"/>
              <a:t>Information interpretation</a:t>
            </a:r>
          </a:p>
          <a:p>
            <a:pPr lvl="1">
              <a:buClr>
                <a:schemeClr val="accent2"/>
              </a:buClr>
              <a:buFont typeface="Arial" panose="020B0604020202020204" pitchFamily="34" charset="0"/>
              <a:buChar char="•"/>
            </a:pPr>
            <a:r>
              <a:rPr lang="en-US" sz="3200" dirty="0"/>
              <a:t>Methods </a:t>
            </a:r>
          </a:p>
          <a:p>
            <a:pPr lvl="1">
              <a:buClr>
                <a:schemeClr val="accent2"/>
              </a:buClr>
              <a:buFont typeface="Arial" panose="020B0604020202020204" pitchFamily="34" charset="0"/>
              <a:buChar char="•"/>
            </a:pPr>
            <a:r>
              <a:rPr lang="en-US" sz="3200" dirty="0"/>
              <a:t>Values </a:t>
            </a:r>
          </a:p>
          <a:p>
            <a:pPr lvl="1">
              <a:buClr>
                <a:schemeClr val="accent2"/>
              </a:buClr>
              <a:buFont typeface="Arial" panose="020B0604020202020204" pitchFamily="34" charset="0"/>
              <a:buChar char="•"/>
            </a:pPr>
            <a:r>
              <a:rPr lang="en-US" sz="3200" dirty="0"/>
              <a:t>Vision</a:t>
            </a:r>
          </a:p>
          <a:p>
            <a:pPr>
              <a:lnSpc>
                <a:spcPct val="110000"/>
              </a:lnSpc>
            </a:pPr>
            <a:endParaRPr lang="en-US" sz="3200" i="1" dirty="0" smtClean="0"/>
          </a:p>
        </p:txBody>
      </p:sp>
      <p:sp>
        <p:nvSpPr>
          <p:cNvPr id="90115" name="Slide Number Placeholder 5"/>
          <p:cNvSpPr>
            <a:spLocks noGrp="1"/>
          </p:cNvSpPr>
          <p:nvPr>
            <p:ph type="sldNum" sz="quarter" idx="4294967295"/>
          </p:nvPr>
        </p:nvSpPr>
        <p:spPr bwMode="auto">
          <a:xfrm>
            <a:off x="8534400" y="6356351"/>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E1851676-14F1-4B5A-95DD-FF0686A1876F}" type="slidenum">
              <a:rPr lang="en-US" smtClean="0"/>
              <a:pPr/>
              <a:t>15</a:t>
            </a:fld>
            <a:endParaRPr lang="en-US" dirty="0" smtClean="0"/>
          </a:p>
        </p:txBody>
      </p:sp>
      <p:pic>
        <p:nvPicPr>
          <p:cNvPr id="6146" name="Picture 2" descr="Vector parent-adolescent conflict 2d vector isolated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101" y="2014123"/>
            <a:ext cx="5187751" cy="377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971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1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83856" y="286326"/>
            <a:ext cx="10589998" cy="783553"/>
          </a:xfrm>
        </p:spPr>
        <p:txBody>
          <a:bodyPr/>
          <a:lstStyle/>
          <a:p>
            <a:r>
              <a:rPr lang="en-GB" b="1" dirty="0" smtClean="0">
                <a:solidFill>
                  <a:srgbClr val="00B050"/>
                </a:solidFill>
              </a:rPr>
              <a:t>Levels of Conflict</a:t>
            </a:r>
            <a:endParaRPr lang="en-US" b="1" dirty="0">
              <a:solidFill>
                <a:srgbClr val="00B050"/>
              </a:solidFill>
            </a:endParaRPr>
          </a:p>
        </p:txBody>
      </p:sp>
      <p:sp>
        <p:nvSpPr>
          <p:cNvPr id="89090" name="Content Placeholder 2"/>
          <p:cNvSpPr>
            <a:spLocks noGrp="1"/>
          </p:cNvSpPr>
          <p:nvPr>
            <p:ph sz="half" idx="1"/>
          </p:nvPr>
        </p:nvSpPr>
        <p:spPr bwMode="auto">
          <a:xfrm>
            <a:off x="1193181" y="1003610"/>
            <a:ext cx="5742878" cy="5464097"/>
          </a:xfrm>
          <a:noFill/>
          <a:ln>
            <a:miter lim="800000"/>
            <a:headEnd/>
            <a:tailEnd/>
          </a:ln>
        </p:spPr>
        <p:txBody>
          <a:bodyPr spcFirstLastPara="1" vert="horz" wrap="square" lIns="91440" tIns="45720" rIns="91440" bIns="45720" numCol="1" anchor="t" anchorCtr="0" compatLnSpc="1">
            <a:prstTxWarp prst="textNoShape">
              <a:avLst/>
            </a:prstTxWarp>
            <a:noAutofit/>
          </a:bodyPr>
          <a:lstStyle/>
          <a:p>
            <a:pPr>
              <a:spcAft>
                <a:spcPts val="2400"/>
              </a:spcAft>
            </a:pPr>
            <a:r>
              <a:rPr lang="en-GB" sz="3200" b="1" dirty="0" smtClean="0"/>
              <a:t>Intrapersonal</a:t>
            </a:r>
            <a:r>
              <a:rPr lang="en-GB" sz="3200" dirty="0" smtClean="0"/>
              <a:t>: internal to the person, it is about competing personal interests.</a:t>
            </a:r>
            <a:endParaRPr lang="en-US" sz="3200" dirty="0" smtClean="0"/>
          </a:p>
          <a:p>
            <a:pPr>
              <a:spcAft>
                <a:spcPts val="2400"/>
              </a:spcAft>
            </a:pPr>
            <a:r>
              <a:rPr lang="en-GB" sz="3200" b="1" dirty="0" smtClean="0"/>
              <a:t>Interpersonal:</a:t>
            </a:r>
            <a:r>
              <a:rPr lang="en-GB" sz="3200" dirty="0" smtClean="0"/>
              <a:t> involves competing interests between two or more people.</a:t>
            </a:r>
            <a:endParaRPr lang="en-US" sz="3200" dirty="0" smtClean="0"/>
          </a:p>
          <a:p>
            <a:pPr>
              <a:spcAft>
                <a:spcPts val="2400"/>
              </a:spcAft>
            </a:pPr>
            <a:r>
              <a:rPr lang="en-GB" sz="3200" dirty="0" smtClean="0"/>
              <a:t> </a:t>
            </a:r>
            <a:r>
              <a:rPr lang="en-GB" sz="3200" b="1" dirty="0" smtClean="0"/>
              <a:t>Group:</a:t>
            </a:r>
            <a:r>
              <a:rPr lang="en-GB" sz="3200" dirty="0" smtClean="0"/>
              <a:t> involves competing interests among groups of people.</a:t>
            </a:r>
            <a:endParaRPr lang="en-US" sz="3200" dirty="0" smtClean="0"/>
          </a:p>
          <a:p>
            <a:pPr lvl="1"/>
            <a:endParaRPr lang="en-US" sz="3200" dirty="0"/>
          </a:p>
        </p:txBody>
      </p:sp>
      <p:sp>
        <p:nvSpPr>
          <p:cNvPr id="89091" name="Slide Number Placeholder 6"/>
          <p:cNvSpPr>
            <a:spLocks noGrp="1"/>
          </p:cNvSpPr>
          <p:nvPr>
            <p:ph type="sldNum" sz="quarter" idx="4294967295"/>
          </p:nvPr>
        </p:nvSpPr>
        <p:spPr bwMode="auto">
          <a:xfrm>
            <a:off x="8534400" y="6356351"/>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E491B448-6B12-4489-B80D-F6AC6859C0F7}" type="slidenum">
              <a:rPr lang="en-US" smtClean="0"/>
              <a:pPr/>
              <a:t>16</a:t>
            </a:fld>
            <a:endParaRPr lang="en-US" dirty="0" smtClean="0"/>
          </a:p>
        </p:txBody>
      </p:sp>
      <p:pic>
        <p:nvPicPr>
          <p:cNvPr id="7170" name="Picture 2" descr="Free vector game ui medals for third second and first place award cartoon vector illustration set of trophy badge with bronze silver and golden frame and shape of shield and hexagon gui achievement tro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6418" y="2170770"/>
            <a:ext cx="5032917" cy="2516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9981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animEffect transition="in" filter="fade">
                                      <p:cBhvr>
                                        <p:cTn id="7" dur="500"/>
                                        <p:tgtEl>
                                          <p:spTgt spid="890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090">
                                            <p:txEl>
                                              <p:pRg st="1" end="1"/>
                                            </p:txEl>
                                          </p:spTgt>
                                        </p:tgtEl>
                                        <p:attrNameLst>
                                          <p:attrName>style.visibility</p:attrName>
                                        </p:attrNameLst>
                                      </p:cBhvr>
                                      <p:to>
                                        <p:strVal val="visible"/>
                                      </p:to>
                                    </p:set>
                                    <p:animEffect transition="in" filter="fade">
                                      <p:cBhvr>
                                        <p:cTn id="12" dur="500"/>
                                        <p:tgtEl>
                                          <p:spTgt spid="890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090">
                                            <p:txEl>
                                              <p:pRg st="2" end="2"/>
                                            </p:txEl>
                                          </p:spTgt>
                                        </p:tgtEl>
                                        <p:attrNameLst>
                                          <p:attrName>style.visibility</p:attrName>
                                        </p:attrNameLst>
                                      </p:cBhvr>
                                      <p:to>
                                        <p:strVal val="visible"/>
                                      </p:to>
                                    </p:set>
                                    <p:animEffect transition="in" filter="fade">
                                      <p:cBhvr>
                                        <p:cTn id="17" dur="500"/>
                                        <p:tgtEl>
                                          <p:spTgt spid="890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4762" y="167268"/>
            <a:ext cx="10859092" cy="902611"/>
          </a:xfrm>
        </p:spPr>
        <p:txBody>
          <a:bodyPr>
            <a:normAutofit fontScale="90000"/>
          </a:bodyPr>
          <a:lstStyle/>
          <a:p>
            <a:r>
              <a:rPr lang="en-GB" b="1" dirty="0" smtClean="0">
                <a:solidFill>
                  <a:srgbClr val="00B050"/>
                </a:solidFill>
              </a:rPr>
              <a:t> </a:t>
            </a:r>
            <a:r>
              <a:rPr lang="en-US" b="1" dirty="0" smtClean="0">
                <a:solidFill>
                  <a:srgbClr val="00B050"/>
                </a:solidFill>
              </a:rPr>
              <a:t>Conflict Management </a:t>
            </a:r>
            <a:r>
              <a:rPr lang="en-US" b="1" dirty="0" smtClean="0">
                <a:solidFill>
                  <a:srgbClr val="00B050"/>
                </a:solidFill>
              </a:rPr>
              <a:t>Strategies (Thomas </a:t>
            </a:r>
            <a:r>
              <a:rPr lang="en-US" b="1" dirty="0" err="1" smtClean="0">
                <a:solidFill>
                  <a:srgbClr val="00B050"/>
                </a:solidFill>
              </a:rPr>
              <a:t>Kilman</a:t>
            </a:r>
            <a:r>
              <a:rPr lang="en-US" b="1" dirty="0" smtClean="0">
                <a:solidFill>
                  <a:srgbClr val="00B050"/>
                </a:solidFill>
              </a:rPr>
              <a:t>)</a:t>
            </a:r>
            <a:endParaRPr lang="en-US" b="1" dirty="0">
              <a:solidFill>
                <a:srgbClr val="00B050"/>
              </a:solidFill>
            </a:endParaRPr>
          </a:p>
        </p:txBody>
      </p:sp>
      <p:sp>
        <p:nvSpPr>
          <p:cNvPr id="3" name="Content Placeholder 2"/>
          <p:cNvSpPr>
            <a:spLocks noGrp="1"/>
          </p:cNvSpPr>
          <p:nvPr>
            <p:ph sz="half" idx="1"/>
          </p:nvPr>
        </p:nvSpPr>
        <p:spPr>
          <a:xfrm>
            <a:off x="1371601" y="1293541"/>
            <a:ext cx="4627756" cy="5241185"/>
          </a:xfrm>
        </p:spPr>
        <p:txBody>
          <a:bodyPr rtlCol="0">
            <a:noAutofit/>
          </a:bodyPr>
          <a:lstStyle/>
          <a:p>
            <a:pPr>
              <a:spcBef>
                <a:spcPts val="600"/>
              </a:spcBef>
              <a:spcAft>
                <a:spcPts val="1800"/>
              </a:spcAft>
              <a:defRPr/>
            </a:pPr>
            <a:r>
              <a:rPr lang="en-US" dirty="0" smtClean="0"/>
              <a:t>Accommodating</a:t>
            </a:r>
          </a:p>
          <a:p>
            <a:pPr>
              <a:spcBef>
                <a:spcPts val="600"/>
              </a:spcBef>
              <a:spcAft>
                <a:spcPts val="1800"/>
              </a:spcAft>
              <a:defRPr/>
            </a:pPr>
            <a:r>
              <a:rPr lang="en-US" dirty="0" smtClean="0"/>
              <a:t>Collaborating</a:t>
            </a:r>
          </a:p>
          <a:p>
            <a:pPr>
              <a:spcBef>
                <a:spcPts val="600"/>
              </a:spcBef>
              <a:spcAft>
                <a:spcPts val="1800"/>
              </a:spcAft>
              <a:defRPr/>
            </a:pPr>
            <a:r>
              <a:rPr lang="en-US" dirty="0" smtClean="0"/>
              <a:t>Compromising</a:t>
            </a:r>
          </a:p>
          <a:p>
            <a:pPr>
              <a:spcBef>
                <a:spcPts val="600"/>
              </a:spcBef>
              <a:spcAft>
                <a:spcPts val="1800"/>
              </a:spcAft>
              <a:defRPr/>
            </a:pPr>
            <a:r>
              <a:rPr lang="en-US" dirty="0" smtClean="0"/>
              <a:t>Avoiding</a:t>
            </a:r>
          </a:p>
          <a:p>
            <a:pPr>
              <a:spcBef>
                <a:spcPts val="600"/>
              </a:spcBef>
              <a:spcAft>
                <a:spcPts val="1800"/>
              </a:spcAft>
              <a:defRPr/>
            </a:pPr>
            <a:r>
              <a:rPr lang="en-GB" dirty="0" smtClean="0"/>
              <a:t>Competing</a:t>
            </a:r>
            <a:endParaRPr lang="en-US" dirty="0"/>
          </a:p>
        </p:txBody>
      </p:sp>
      <p:sp>
        <p:nvSpPr>
          <p:cNvPr id="92163" name="Slide Number Placeholder 5"/>
          <p:cNvSpPr>
            <a:spLocks noGrp="1"/>
          </p:cNvSpPr>
          <p:nvPr>
            <p:ph type="sldNum" sz="quarter" idx="4294967295"/>
          </p:nvPr>
        </p:nvSpPr>
        <p:spPr bwMode="auto">
          <a:xfrm>
            <a:off x="8534400" y="6356351"/>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fld id="{7BB0884A-D8CA-4437-A2E9-9A674629C45F}" type="slidenum">
              <a:rPr lang="en-US" smtClean="0"/>
              <a:pPr/>
              <a:t>17</a:t>
            </a:fld>
            <a:endParaRPr lang="en-US" smtClean="0"/>
          </a:p>
        </p:txBody>
      </p:sp>
      <p:pic>
        <p:nvPicPr>
          <p:cNvPr id="5122" name="Picture 2" descr="Vector leader in the chess game, business team on the white background . vector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689" y="1449659"/>
            <a:ext cx="4709531" cy="4709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75225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6"/>
          <p:cNvGrpSpPr>
            <a:grpSpLocks/>
          </p:cNvGrpSpPr>
          <p:nvPr/>
        </p:nvGrpSpPr>
        <p:grpSpPr bwMode="auto">
          <a:xfrm>
            <a:off x="7503804" y="4127984"/>
            <a:ext cx="2706997" cy="2196616"/>
            <a:chOff x="2815" y="2738"/>
            <a:chExt cx="1656" cy="1512"/>
          </a:xfrm>
        </p:grpSpPr>
        <p:sp>
          <p:nvSpPr>
            <p:cNvPr id="19" name="AutoShape 17"/>
            <p:cNvSpPr>
              <a:spLocks noChangeArrowheads="1"/>
            </p:cNvSpPr>
            <p:nvPr/>
          </p:nvSpPr>
          <p:spPr bwMode="auto">
            <a:xfrm>
              <a:off x="2815" y="2738"/>
              <a:ext cx="1656" cy="1512"/>
            </a:xfrm>
            <a:prstGeom prst="flowChartAlternateProcess">
              <a:avLst/>
            </a:prstGeom>
            <a:solidFill>
              <a:schemeClr val="accent1"/>
            </a:solidFill>
            <a:ln w="9525">
              <a:solidFill>
                <a:srgbClr val="CCFFCC"/>
              </a:solidFill>
              <a:miter lim="800000"/>
              <a:headEnd/>
              <a:tailEnd/>
            </a:ln>
          </p:spPr>
          <p:txBody>
            <a:bodyPr/>
            <a:lstStyle/>
            <a:p>
              <a:endParaRPr lang="en-US" sz="1100"/>
            </a:p>
          </p:txBody>
        </p:sp>
        <p:sp>
          <p:nvSpPr>
            <p:cNvPr id="20" name="Rectangle 18"/>
            <p:cNvSpPr>
              <a:spLocks noChangeArrowheads="1"/>
            </p:cNvSpPr>
            <p:nvPr/>
          </p:nvSpPr>
          <p:spPr bwMode="auto">
            <a:xfrm>
              <a:off x="2887" y="2882"/>
              <a:ext cx="1584" cy="1368"/>
            </a:xfrm>
            <a:prstGeom prst="rect">
              <a:avLst/>
            </a:prstGeom>
            <a:noFill/>
            <a:ln w="9525">
              <a:noFill/>
              <a:miter lim="800000"/>
              <a:headEnd/>
              <a:tailEnd/>
            </a:ln>
          </p:spPr>
          <p:txBody>
            <a:bodyPr/>
            <a:lstStyle/>
            <a:p>
              <a:pPr marL="230188" indent="-230188" algn="ctr" eaLnBrk="0" hangingPunct="0"/>
              <a:r>
                <a:rPr lang="en-US" sz="1200" b="1" u="sng" dirty="0"/>
                <a:t>COMPETING</a:t>
              </a:r>
            </a:p>
            <a:p>
              <a:pPr marL="230188" indent="-230188" algn="ctr" eaLnBrk="0" hangingPunct="0"/>
              <a:endParaRPr lang="en-US" sz="1200" b="1" dirty="0"/>
            </a:p>
            <a:p>
              <a:pPr marL="230188" indent="-230188" algn="ctr" eaLnBrk="0" hangingPunct="0"/>
              <a:r>
                <a:rPr lang="en-US" sz="1200" b="1" dirty="0"/>
                <a:t>Pursuing own concerns at  expense of the other party</a:t>
              </a:r>
              <a:endParaRPr lang="en-US" sz="1200" b="1" u="sng" dirty="0"/>
            </a:p>
            <a:p>
              <a:pPr marL="230188" indent="-230188" algn="ctr" eaLnBrk="0" hangingPunct="0"/>
              <a:endParaRPr lang="en-US" sz="1200" b="1" u="sng" dirty="0"/>
            </a:p>
            <a:p>
              <a:pPr marL="230188" indent="-230188" eaLnBrk="0" hangingPunct="0">
                <a:buFont typeface="Symbol" pitchFamily="18" charset="2"/>
                <a:buChar char="¨"/>
              </a:pPr>
              <a:r>
                <a:rPr lang="en-US" sz="1200" dirty="0"/>
                <a:t>Standing up for rights</a:t>
              </a:r>
            </a:p>
            <a:p>
              <a:pPr marL="230188" indent="-230188" eaLnBrk="0" hangingPunct="0">
                <a:buFont typeface="Symbol" pitchFamily="18" charset="2"/>
                <a:buChar char="¨"/>
              </a:pPr>
              <a:r>
                <a:rPr lang="en-US" sz="1200" dirty="0"/>
                <a:t>Defending a position which you believe is correct</a:t>
              </a:r>
            </a:p>
            <a:p>
              <a:pPr marL="230188" indent="-230188" eaLnBrk="0" hangingPunct="0">
                <a:buFont typeface="Symbol" pitchFamily="18" charset="2"/>
                <a:buChar char="¨"/>
              </a:pPr>
              <a:r>
                <a:rPr lang="en-US" sz="1200" dirty="0"/>
                <a:t>Trying to win</a:t>
              </a:r>
              <a:endParaRPr lang="en-US" sz="1200" b="1" dirty="0"/>
            </a:p>
          </p:txBody>
        </p:sp>
      </p:grpSp>
      <p:sp>
        <p:nvSpPr>
          <p:cNvPr id="3" name="Footer Placeholder 26"/>
          <p:cNvSpPr txBox="1">
            <a:spLocks/>
          </p:cNvSpPr>
          <p:nvPr/>
        </p:nvSpPr>
        <p:spPr bwMode="auto">
          <a:xfrm>
            <a:off x="5237479" y="6324601"/>
            <a:ext cx="3511550" cy="3968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defTabSz="457200">
              <a:buClrTx/>
              <a:defRPr/>
            </a:pPr>
            <a:r>
              <a:rPr lang="en-US" sz="2400" b="1" kern="1200" dirty="0">
                <a:solidFill>
                  <a:schemeClr val="tx1"/>
                </a:solidFill>
                <a:latin typeface="+mn-lt"/>
                <a:ea typeface="+mn-ea"/>
                <a:cs typeface="+mn-cs"/>
              </a:rPr>
              <a:t>NON / COOPERATIVE</a:t>
            </a:r>
          </a:p>
        </p:txBody>
      </p:sp>
      <p:sp>
        <p:nvSpPr>
          <p:cNvPr id="5" name="Rectangle 2"/>
          <p:cNvSpPr>
            <a:spLocks noChangeArrowheads="1"/>
          </p:cNvSpPr>
          <p:nvPr/>
        </p:nvSpPr>
        <p:spPr bwMode="auto">
          <a:xfrm>
            <a:off x="3141664" y="76201"/>
            <a:ext cx="5978525" cy="1081414"/>
          </a:xfrm>
          <a:prstGeom prst="rect">
            <a:avLst/>
          </a:prstGeom>
          <a:noFill/>
          <a:ln w="9525">
            <a:noFill/>
            <a:miter lim="800000"/>
            <a:headEnd/>
            <a:tailEnd/>
          </a:ln>
        </p:spPr>
        <p:txBody>
          <a:bodyPr anchor="ctr"/>
          <a:lstStyle/>
          <a:p>
            <a:pPr algn="ctr"/>
            <a:r>
              <a:rPr lang="en-US" sz="3800" dirty="0">
                <a:solidFill>
                  <a:srgbClr val="00B050"/>
                </a:solidFill>
                <a:cs typeface="Times New Roman" pitchFamily="18" charset="0"/>
              </a:rPr>
              <a:t>Managing Conflict </a:t>
            </a:r>
          </a:p>
          <a:p>
            <a:pPr algn="ctr"/>
            <a:r>
              <a:rPr lang="en-US" sz="2400" b="1" dirty="0">
                <a:cs typeface="Times New Roman" pitchFamily="18" charset="0"/>
              </a:rPr>
              <a:t>COOPERATIVE</a:t>
            </a:r>
          </a:p>
        </p:txBody>
      </p:sp>
      <p:grpSp>
        <p:nvGrpSpPr>
          <p:cNvPr id="6" name="Group 4"/>
          <p:cNvGrpSpPr>
            <a:grpSpLocks/>
          </p:cNvGrpSpPr>
          <p:nvPr/>
        </p:nvGrpSpPr>
        <p:grpSpPr bwMode="auto">
          <a:xfrm>
            <a:off x="2373313" y="1143000"/>
            <a:ext cx="3065864" cy="2558692"/>
            <a:chOff x="539" y="1190"/>
            <a:chExt cx="1708" cy="1512"/>
          </a:xfrm>
        </p:grpSpPr>
        <p:sp>
          <p:nvSpPr>
            <p:cNvPr id="7" name="AutoShape 5"/>
            <p:cNvSpPr>
              <a:spLocks noChangeArrowheads="1"/>
            </p:cNvSpPr>
            <p:nvPr/>
          </p:nvSpPr>
          <p:spPr bwMode="auto">
            <a:xfrm>
              <a:off x="539" y="1190"/>
              <a:ext cx="1656" cy="1512"/>
            </a:xfrm>
            <a:prstGeom prst="flowChartAlternateProcess">
              <a:avLst/>
            </a:prstGeom>
            <a:solidFill>
              <a:schemeClr val="bg2">
                <a:lumMod val="60000"/>
                <a:lumOff val="40000"/>
              </a:schemeClr>
            </a:solidFill>
            <a:ln w="9525">
              <a:solidFill>
                <a:srgbClr val="CCFFCC"/>
              </a:solidFill>
              <a:miter lim="800000"/>
              <a:headEnd/>
              <a:tailEnd/>
            </a:ln>
          </p:spPr>
          <p:txBody>
            <a:bodyPr/>
            <a:lstStyle/>
            <a:p>
              <a:endParaRPr lang="en-US"/>
            </a:p>
          </p:txBody>
        </p:sp>
        <p:sp>
          <p:nvSpPr>
            <p:cNvPr id="8" name="Rectangle 6"/>
            <p:cNvSpPr>
              <a:spLocks noChangeArrowheads="1"/>
            </p:cNvSpPr>
            <p:nvPr/>
          </p:nvSpPr>
          <p:spPr bwMode="auto">
            <a:xfrm>
              <a:off x="539" y="1278"/>
              <a:ext cx="1708" cy="1383"/>
            </a:xfrm>
            <a:prstGeom prst="rect">
              <a:avLst/>
            </a:prstGeom>
            <a:noFill/>
            <a:ln w="9525">
              <a:noFill/>
              <a:miter lim="800000"/>
              <a:headEnd/>
              <a:tailEnd/>
            </a:ln>
          </p:spPr>
          <p:txBody>
            <a:bodyPr/>
            <a:lstStyle/>
            <a:p>
              <a:pPr marL="230188" indent="-230188" algn="ctr" eaLnBrk="0" hangingPunct="0"/>
              <a:r>
                <a:rPr lang="en-US" b="1" u="sng" dirty="0"/>
                <a:t>ACCOMMODATING</a:t>
              </a:r>
            </a:p>
            <a:p>
              <a:pPr marL="230188" indent="-230188" eaLnBrk="0" hangingPunct="0"/>
              <a:endParaRPr lang="en-US" b="1" dirty="0"/>
            </a:p>
            <a:p>
              <a:pPr marL="230188" indent="-230188" algn="ctr" eaLnBrk="0" hangingPunct="0"/>
              <a:r>
                <a:rPr lang="en-US" b="1" i="1" dirty="0"/>
                <a:t>Neglecting ones own needs to satisfy the other Party</a:t>
              </a:r>
            </a:p>
            <a:p>
              <a:pPr marL="230188" indent="-230188" eaLnBrk="0" hangingPunct="0"/>
              <a:endParaRPr lang="en-US" b="1" i="1" dirty="0"/>
            </a:p>
            <a:p>
              <a:pPr marL="230188" indent="-230188" eaLnBrk="0" hangingPunct="0">
                <a:buFont typeface="Symbol" pitchFamily="18" charset="2"/>
                <a:buChar char="¨"/>
              </a:pPr>
              <a:r>
                <a:rPr lang="en-US" i="1" dirty="0"/>
                <a:t>Selfless generosity</a:t>
              </a:r>
            </a:p>
            <a:p>
              <a:pPr marL="230188" indent="-230188" eaLnBrk="0" hangingPunct="0">
                <a:buFont typeface="Symbol" pitchFamily="18" charset="2"/>
                <a:buChar char="¨"/>
              </a:pPr>
              <a:r>
                <a:rPr lang="en-US" i="1" dirty="0"/>
                <a:t>Accepting instruction when one does </a:t>
              </a:r>
              <a:r>
                <a:rPr lang="en-US" dirty="0"/>
                <a:t>not agree</a:t>
              </a:r>
            </a:p>
            <a:p>
              <a:pPr marL="230188" indent="-230188" eaLnBrk="0" hangingPunct="0">
                <a:buFont typeface="Symbol" pitchFamily="18" charset="2"/>
                <a:buChar char="¨"/>
              </a:pPr>
              <a:r>
                <a:rPr lang="en-US" dirty="0"/>
                <a:t>Yielding to another’s point of view</a:t>
              </a:r>
            </a:p>
          </p:txBody>
        </p:sp>
      </p:grpSp>
      <p:grpSp>
        <p:nvGrpSpPr>
          <p:cNvPr id="9" name="Group 7"/>
          <p:cNvGrpSpPr>
            <a:grpSpLocks/>
          </p:cNvGrpSpPr>
          <p:nvPr/>
        </p:nvGrpSpPr>
        <p:grpSpPr bwMode="auto">
          <a:xfrm>
            <a:off x="7474040" y="1143000"/>
            <a:ext cx="2736761" cy="2558693"/>
            <a:chOff x="2400" y="1190"/>
            <a:chExt cx="1747" cy="1512"/>
          </a:xfrm>
        </p:grpSpPr>
        <p:sp>
          <p:nvSpPr>
            <p:cNvPr id="10" name="AutoShape 8"/>
            <p:cNvSpPr>
              <a:spLocks noChangeArrowheads="1"/>
            </p:cNvSpPr>
            <p:nvPr/>
          </p:nvSpPr>
          <p:spPr bwMode="auto">
            <a:xfrm>
              <a:off x="2419" y="1190"/>
              <a:ext cx="1728" cy="1512"/>
            </a:xfrm>
            <a:prstGeom prst="flowChartAlternateProcess">
              <a:avLst/>
            </a:prstGeom>
            <a:solidFill>
              <a:srgbClr val="99CCFF"/>
            </a:solidFill>
            <a:ln w="9525">
              <a:solidFill>
                <a:srgbClr val="99CCFF"/>
              </a:solidFill>
              <a:miter lim="800000"/>
              <a:headEnd/>
              <a:tailEnd/>
            </a:ln>
          </p:spPr>
          <p:txBody>
            <a:bodyPr/>
            <a:lstStyle/>
            <a:p>
              <a:endParaRPr lang="en-US"/>
            </a:p>
          </p:txBody>
        </p:sp>
        <p:sp>
          <p:nvSpPr>
            <p:cNvPr id="11" name="Rectangle 9"/>
            <p:cNvSpPr>
              <a:spLocks noChangeArrowheads="1"/>
            </p:cNvSpPr>
            <p:nvPr/>
          </p:nvSpPr>
          <p:spPr bwMode="auto">
            <a:xfrm>
              <a:off x="2400" y="1200"/>
              <a:ext cx="1747" cy="1502"/>
            </a:xfrm>
            <a:prstGeom prst="rect">
              <a:avLst/>
            </a:prstGeom>
            <a:noFill/>
            <a:ln w="9525">
              <a:noFill/>
              <a:miter lim="800000"/>
              <a:headEnd/>
              <a:tailEnd/>
            </a:ln>
          </p:spPr>
          <p:txBody>
            <a:bodyPr/>
            <a:lstStyle/>
            <a:p>
              <a:pPr marL="230188" indent="-230188" algn="ctr" eaLnBrk="0" hangingPunct="0"/>
              <a:r>
                <a:rPr lang="en-US" sz="1200" b="1" u="sng" dirty="0"/>
                <a:t>COLLABORATING</a:t>
              </a:r>
            </a:p>
            <a:p>
              <a:pPr marL="230188" indent="-230188" algn="ctr" eaLnBrk="0" hangingPunct="0"/>
              <a:endParaRPr lang="en-US" sz="1200" dirty="0"/>
            </a:p>
            <a:p>
              <a:pPr marL="230188" indent="-230188" algn="ctr" eaLnBrk="0" hangingPunct="0"/>
              <a:r>
                <a:rPr lang="en-US" sz="1200" b="1" dirty="0"/>
                <a:t>Working with other party to find solutions which fully satisfy concerns of both parties</a:t>
              </a:r>
            </a:p>
            <a:p>
              <a:pPr marL="230188" indent="-230188" algn="ctr" eaLnBrk="0" hangingPunct="0"/>
              <a:endParaRPr lang="en-US" sz="1200" b="1" dirty="0"/>
            </a:p>
            <a:p>
              <a:pPr marL="230188" indent="-230188" eaLnBrk="0" hangingPunct="0">
                <a:buFont typeface="Symbol" pitchFamily="18" charset="2"/>
                <a:buChar char="¨"/>
              </a:pPr>
              <a:r>
                <a:rPr lang="en-US" sz="1200" dirty="0"/>
                <a:t>Exploring disagreements to learn from each other                                      </a:t>
              </a:r>
            </a:p>
            <a:p>
              <a:pPr marL="230188" indent="-230188" eaLnBrk="0" hangingPunct="0">
                <a:buFont typeface="Symbol" pitchFamily="18" charset="2"/>
                <a:buChar char="¨"/>
              </a:pPr>
              <a:r>
                <a:rPr lang="en-US" sz="1200" dirty="0"/>
                <a:t>Co-operatively resolving an issue</a:t>
              </a:r>
            </a:p>
            <a:p>
              <a:pPr marL="230188" indent="-230188" eaLnBrk="0" hangingPunct="0">
                <a:buFont typeface="Symbol" pitchFamily="18" charset="2"/>
                <a:buChar char="¨"/>
              </a:pPr>
              <a:r>
                <a:rPr lang="en-US" sz="1200" dirty="0"/>
                <a:t>Confronting and finding a creative solution to an interpersonal problem</a:t>
              </a:r>
            </a:p>
            <a:p>
              <a:pPr marL="230188" indent="-230188" eaLnBrk="0" hangingPunct="0"/>
              <a:endParaRPr lang="en-US" sz="1200" dirty="0"/>
            </a:p>
          </p:txBody>
        </p:sp>
      </p:grpSp>
      <p:grpSp>
        <p:nvGrpSpPr>
          <p:cNvPr id="15" name="Group 13"/>
          <p:cNvGrpSpPr>
            <a:grpSpLocks/>
          </p:cNvGrpSpPr>
          <p:nvPr/>
        </p:nvGrpSpPr>
        <p:grpSpPr bwMode="auto">
          <a:xfrm>
            <a:off x="2286000" y="3905259"/>
            <a:ext cx="3015456" cy="2419342"/>
            <a:chOff x="367" y="2801"/>
            <a:chExt cx="1728" cy="1512"/>
          </a:xfrm>
        </p:grpSpPr>
        <p:sp>
          <p:nvSpPr>
            <p:cNvPr id="16" name="AutoShape 14"/>
            <p:cNvSpPr>
              <a:spLocks noChangeArrowheads="1"/>
            </p:cNvSpPr>
            <p:nvPr/>
          </p:nvSpPr>
          <p:spPr bwMode="auto">
            <a:xfrm>
              <a:off x="367" y="2801"/>
              <a:ext cx="1728" cy="1512"/>
            </a:xfrm>
            <a:prstGeom prst="flowChartAlternateProcess">
              <a:avLst/>
            </a:prstGeom>
            <a:solidFill>
              <a:schemeClr val="accent2"/>
            </a:solidFill>
            <a:ln w="9525">
              <a:solidFill>
                <a:srgbClr val="99CCFF"/>
              </a:solidFill>
              <a:miter lim="800000"/>
              <a:headEnd/>
              <a:tailEnd/>
            </a:ln>
          </p:spPr>
          <p:txBody>
            <a:bodyPr/>
            <a:lstStyle/>
            <a:p>
              <a:endParaRPr lang="en-US"/>
            </a:p>
          </p:txBody>
        </p:sp>
        <p:sp>
          <p:nvSpPr>
            <p:cNvPr id="17" name="Rectangle 15"/>
            <p:cNvSpPr>
              <a:spLocks noChangeArrowheads="1"/>
            </p:cNvSpPr>
            <p:nvPr/>
          </p:nvSpPr>
          <p:spPr bwMode="auto">
            <a:xfrm>
              <a:off x="403" y="2840"/>
              <a:ext cx="1613" cy="1376"/>
            </a:xfrm>
            <a:prstGeom prst="rect">
              <a:avLst/>
            </a:prstGeom>
            <a:noFill/>
            <a:ln w="9525">
              <a:noFill/>
              <a:miter lim="800000"/>
              <a:headEnd/>
              <a:tailEnd/>
            </a:ln>
          </p:spPr>
          <p:txBody>
            <a:bodyPr/>
            <a:lstStyle/>
            <a:p>
              <a:pPr marL="230188" indent="-230188" algn="ctr" eaLnBrk="0" hangingPunct="0">
                <a:defRPr/>
              </a:pPr>
              <a:r>
                <a:rPr lang="en-US" sz="1300" b="1" u="sng" dirty="0"/>
                <a:t>AVOIDING</a:t>
              </a:r>
            </a:p>
            <a:p>
              <a:pPr marL="230188" indent="-230188" eaLnBrk="0" hangingPunct="0">
                <a:defRPr/>
              </a:pPr>
              <a:endParaRPr lang="en-US" sz="1300" b="1" u="sng" dirty="0"/>
            </a:p>
            <a:p>
              <a:pPr marL="230188" indent="-230188" algn="ctr" eaLnBrk="0" hangingPunct="0">
                <a:defRPr/>
              </a:pPr>
              <a:r>
                <a:rPr lang="en-US" sz="1300" b="1" dirty="0"/>
                <a:t>Not pursuing own concerns or those</a:t>
              </a:r>
              <a:r>
                <a:rPr lang="en-US" sz="1300" dirty="0"/>
                <a:t> </a:t>
              </a:r>
              <a:r>
                <a:rPr lang="en-US" sz="1300" b="1" dirty="0"/>
                <a:t>of the other party</a:t>
              </a:r>
            </a:p>
            <a:p>
              <a:pPr marL="230188" indent="-230188" algn="ctr" eaLnBrk="0" hangingPunct="0">
                <a:defRPr/>
              </a:pPr>
              <a:endParaRPr lang="en-US" sz="1300" b="1" u="sng" dirty="0"/>
            </a:p>
            <a:p>
              <a:pPr marL="230188" indent="-230188" eaLnBrk="0" hangingPunct="0">
                <a:buFont typeface="Symbol" charset="2"/>
                <a:buChar char="¨"/>
                <a:defRPr/>
              </a:pPr>
              <a:r>
                <a:rPr lang="en-US" sz="1300" dirty="0"/>
                <a:t>Diplomatically side stepping an issue</a:t>
              </a:r>
              <a:endParaRPr lang="en-US" sz="1300" b="1" dirty="0">
                <a:effectLst>
                  <a:outerShdw blurRad="38100" dist="38100" dir="2700000" algn="tl">
                    <a:srgbClr val="FFFFFF"/>
                  </a:outerShdw>
                </a:effectLst>
              </a:endParaRPr>
            </a:p>
            <a:p>
              <a:pPr marL="230188" indent="-230188" eaLnBrk="0" hangingPunct="0">
                <a:buFont typeface="Symbol" charset="2"/>
                <a:buChar char="¨"/>
                <a:defRPr/>
              </a:pPr>
              <a:r>
                <a:rPr lang="en-US" sz="1300" dirty="0"/>
                <a:t>Postponing an issue until a better time</a:t>
              </a:r>
            </a:p>
            <a:p>
              <a:pPr marL="230188" indent="-230188" eaLnBrk="0" hangingPunct="0">
                <a:buFont typeface="Symbol" charset="2"/>
                <a:buChar char="¨"/>
                <a:defRPr/>
              </a:pPr>
              <a:r>
                <a:rPr lang="en-US" sz="1300" dirty="0"/>
                <a:t>Withdrawing from a threatening situation</a:t>
              </a:r>
            </a:p>
          </p:txBody>
        </p:sp>
      </p:grpSp>
      <p:grpSp>
        <p:nvGrpSpPr>
          <p:cNvPr id="12" name="Group 10"/>
          <p:cNvGrpSpPr>
            <a:grpSpLocks/>
          </p:cNvGrpSpPr>
          <p:nvPr/>
        </p:nvGrpSpPr>
        <p:grpSpPr bwMode="auto">
          <a:xfrm>
            <a:off x="4953000" y="2743207"/>
            <a:ext cx="2895600" cy="2416098"/>
            <a:chOff x="1411" y="2873"/>
            <a:chExt cx="1836" cy="1497"/>
          </a:xfrm>
        </p:grpSpPr>
        <p:sp>
          <p:nvSpPr>
            <p:cNvPr id="13" name="Oval 11"/>
            <p:cNvSpPr>
              <a:spLocks noChangeArrowheads="1"/>
            </p:cNvSpPr>
            <p:nvPr/>
          </p:nvSpPr>
          <p:spPr bwMode="auto">
            <a:xfrm>
              <a:off x="1411" y="2873"/>
              <a:ext cx="1836" cy="1440"/>
            </a:xfrm>
            <a:prstGeom prst="ellipse">
              <a:avLst/>
            </a:prstGeom>
            <a:solidFill>
              <a:srgbClr val="FFCC99"/>
            </a:solidFill>
            <a:ln w="9525">
              <a:solidFill>
                <a:srgbClr val="FFCC99"/>
              </a:solidFill>
              <a:round/>
              <a:headEnd/>
              <a:tailEnd/>
            </a:ln>
          </p:spPr>
          <p:txBody>
            <a:bodyPr/>
            <a:lstStyle/>
            <a:p>
              <a:endParaRPr lang="en-US"/>
            </a:p>
          </p:txBody>
        </p:sp>
        <p:sp>
          <p:nvSpPr>
            <p:cNvPr id="14" name="Rectangle 12"/>
            <p:cNvSpPr>
              <a:spLocks noChangeArrowheads="1"/>
            </p:cNvSpPr>
            <p:nvPr/>
          </p:nvSpPr>
          <p:spPr bwMode="auto">
            <a:xfrm>
              <a:off x="1462" y="3092"/>
              <a:ext cx="1779" cy="1278"/>
            </a:xfrm>
            <a:prstGeom prst="rect">
              <a:avLst/>
            </a:prstGeom>
            <a:noFill/>
            <a:ln w="9525">
              <a:noFill/>
              <a:miter lim="800000"/>
              <a:headEnd/>
              <a:tailEnd/>
            </a:ln>
          </p:spPr>
          <p:txBody>
            <a:bodyPr/>
            <a:lstStyle/>
            <a:p>
              <a:pPr marL="228600" indent="-228600" algn="ctr" eaLnBrk="0" hangingPunct="0"/>
              <a:r>
                <a:rPr lang="en-US" sz="1200" b="1" u="sng" dirty="0"/>
                <a:t>COMPROMISING</a:t>
              </a:r>
            </a:p>
            <a:p>
              <a:pPr marL="228600" indent="-228600" algn="ctr" eaLnBrk="0" hangingPunct="0"/>
              <a:endParaRPr lang="en-US" sz="1200" b="1" u="sng" dirty="0"/>
            </a:p>
            <a:p>
              <a:pPr marL="228600" indent="-228600" algn="ctr" eaLnBrk="0" hangingPunct="0"/>
              <a:r>
                <a:rPr lang="en-US" sz="1200" b="1" dirty="0"/>
                <a:t>Finding an expedient solution mutually acceptable to both parties</a:t>
              </a:r>
            </a:p>
            <a:p>
              <a:pPr marL="228600" indent="-228600" algn="ctr" eaLnBrk="0" hangingPunct="0"/>
              <a:endParaRPr lang="en-US" sz="1200" b="1" u="sng" dirty="0"/>
            </a:p>
            <a:p>
              <a:pPr marL="685800" lvl="1" indent="-228600" algn="just" eaLnBrk="0" hangingPunct="0">
                <a:buFont typeface="Symbol" pitchFamily="18" charset="2"/>
                <a:buChar char="¨"/>
              </a:pPr>
              <a:r>
                <a:rPr lang="en-US" sz="1200" dirty="0"/>
                <a:t>Exchanging concessions</a:t>
              </a:r>
            </a:p>
            <a:p>
              <a:pPr marL="685800" lvl="1" indent="-228600" eaLnBrk="0" hangingPunct="0">
                <a:buFont typeface="Symbol" pitchFamily="18" charset="2"/>
                <a:buChar char="¨"/>
              </a:pPr>
              <a:r>
                <a:rPr lang="en-US" sz="1200" dirty="0"/>
                <a:t>Bargaining</a:t>
              </a:r>
            </a:p>
            <a:p>
              <a:pPr marL="685800" lvl="1" indent="-228600" eaLnBrk="0" hangingPunct="0">
                <a:buFont typeface="Symbol" pitchFamily="18" charset="2"/>
                <a:buChar char="¨"/>
              </a:pPr>
              <a:r>
                <a:rPr lang="en-US" sz="1200" dirty="0"/>
                <a:t>50-50</a:t>
              </a:r>
            </a:p>
          </p:txBody>
        </p:sp>
      </p:grpSp>
      <p:sp>
        <p:nvSpPr>
          <p:cNvPr id="21" name="Line 19"/>
          <p:cNvSpPr>
            <a:spLocks noChangeShapeType="1"/>
          </p:cNvSpPr>
          <p:nvPr/>
        </p:nvSpPr>
        <p:spPr bwMode="auto">
          <a:xfrm>
            <a:off x="5029201" y="2209800"/>
            <a:ext cx="544513" cy="685800"/>
          </a:xfrm>
          <a:prstGeom prst="line">
            <a:avLst/>
          </a:prstGeom>
          <a:noFill/>
          <a:ln w="38100">
            <a:solidFill>
              <a:srgbClr val="FFFFFF"/>
            </a:solidFill>
            <a:round/>
            <a:headEnd/>
            <a:tailEnd/>
          </a:ln>
        </p:spPr>
        <p:txBody>
          <a:bodyPr/>
          <a:lstStyle/>
          <a:p>
            <a:endParaRPr lang="en-US"/>
          </a:p>
        </p:txBody>
      </p:sp>
      <p:sp>
        <p:nvSpPr>
          <p:cNvPr id="22" name="Line 20"/>
          <p:cNvSpPr>
            <a:spLocks noChangeShapeType="1"/>
          </p:cNvSpPr>
          <p:nvPr/>
        </p:nvSpPr>
        <p:spPr bwMode="auto">
          <a:xfrm flipH="1">
            <a:off x="7010400" y="2133600"/>
            <a:ext cx="685800" cy="762000"/>
          </a:xfrm>
          <a:prstGeom prst="line">
            <a:avLst/>
          </a:prstGeom>
          <a:noFill/>
          <a:ln w="38100">
            <a:solidFill>
              <a:srgbClr val="FFFFFF"/>
            </a:solidFill>
            <a:round/>
            <a:headEnd/>
            <a:tailEnd/>
          </a:ln>
        </p:spPr>
        <p:txBody>
          <a:bodyPr/>
          <a:lstStyle/>
          <a:p>
            <a:endParaRPr lang="en-US"/>
          </a:p>
        </p:txBody>
      </p:sp>
      <p:sp>
        <p:nvSpPr>
          <p:cNvPr id="23" name="Line 21"/>
          <p:cNvSpPr>
            <a:spLocks noChangeShapeType="1"/>
          </p:cNvSpPr>
          <p:nvPr/>
        </p:nvSpPr>
        <p:spPr bwMode="auto">
          <a:xfrm>
            <a:off x="6934200" y="4572000"/>
            <a:ext cx="762000" cy="990600"/>
          </a:xfrm>
          <a:prstGeom prst="line">
            <a:avLst/>
          </a:prstGeom>
          <a:noFill/>
          <a:ln w="38100">
            <a:solidFill>
              <a:srgbClr val="FFFFFF"/>
            </a:solidFill>
            <a:round/>
            <a:headEnd/>
            <a:tailEnd/>
          </a:ln>
        </p:spPr>
        <p:txBody>
          <a:bodyPr/>
          <a:lstStyle/>
          <a:p>
            <a:endParaRPr lang="en-US"/>
          </a:p>
        </p:txBody>
      </p:sp>
      <p:sp>
        <p:nvSpPr>
          <p:cNvPr id="24" name="Line 22"/>
          <p:cNvSpPr>
            <a:spLocks noChangeShapeType="1"/>
          </p:cNvSpPr>
          <p:nvPr/>
        </p:nvSpPr>
        <p:spPr bwMode="auto">
          <a:xfrm flipH="1">
            <a:off x="4953000" y="4572001"/>
            <a:ext cx="711200" cy="938213"/>
          </a:xfrm>
          <a:prstGeom prst="line">
            <a:avLst/>
          </a:prstGeom>
          <a:noFill/>
          <a:ln w="38100">
            <a:solidFill>
              <a:srgbClr val="FFFFFF"/>
            </a:solidFill>
            <a:round/>
            <a:headEnd/>
            <a:tailEnd/>
          </a:ln>
        </p:spPr>
        <p:txBody>
          <a:bodyPr/>
          <a:lstStyle/>
          <a:p>
            <a:endParaRPr lang="en-US"/>
          </a:p>
        </p:txBody>
      </p:sp>
      <p:sp>
        <p:nvSpPr>
          <p:cNvPr id="27" name="TextBox 24"/>
          <p:cNvSpPr txBox="1">
            <a:spLocks noChangeArrowheads="1"/>
          </p:cNvSpPr>
          <p:nvPr/>
        </p:nvSpPr>
        <p:spPr bwMode="auto">
          <a:xfrm>
            <a:off x="1905000" y="1291920"/>
            <a:ext cx="228600" cy="4893647"/>
          </a:xfrm>
          <a:prstGeom prst="rect">
            <a:avLst/>
          </a:prstGeom>
          <a:noFill/>
          <a:ln w="9525">
            <a:noFill/>
            <a:miter lim="800000"/>
            <a:headEnd/>
            <a:tailEnd/>
          </a:ln>
        </p:spPr>
        <p:txBody>
          <a:bodyPr wrap="square">
            <a:spAutoFit/>
          </a:bodyPr>
          <a:lstStyle/>
          <a:p>
            <a:pPr algn="ctr"/>
            <a:r>
              <a:rPr lang="en-US" sz="2400" b="1" dirty="0"/>
              <a:t>N O N </a:t>
            </a:r>
          </a:p>
          <a:p>
            <a:pPr algn="ctr"/>
            <a:r>
              <a:rPr lang="en-US" sz="2400" b="1" dirty="0"/>
              <a:t>- </a:t>
            </a:r>
          </a:p>
          <a:p>
            <a:pPr algn="ctr"/>
            <a:r>
              <a:rPr lang="en-US" sz="2400" b="1" dirty="0"/>
              <a:t>A S</a:t>
            </a:r>
          </a:p>
          <a:p>
            <a:pPr algn="ctr"/>
            <a:r>
              <a:rPr lang="en-US" sz="2400" b="1" dirty="0"/>
              <a:t>S E R T I V E </a:t>
            </a:r>
          </a:p>
        </p:txBody>
      </p:sp>
      <p:sp>
        <p:nvSpPr>
          <p:cNvPr id="28" name="TextBox 25"/>
          <p:cNvSpPr txBox="1">
            <a:spLocks noChangeArrowheads="1"/>
          </p:cNvSpPr>
          <p:nvPr/>
        </p:nvSpPr>
        <p:spPr bwMode="auto">
          <a:xfrm>
            <a:off x="10120632" y="2514600"/>
            <a:ext cx="553998" cy="2374186"/>
          </a:xfrm>
          <a:prstGeom prst="rect">
            <a:avLst/>
          </a:prstGeom>
          <a:noFill/>
          <a:ln w="9525">
            <a:noFill/>
            <a:miter lim="800000"/>
            <a:headEnd/>
            <a:tailEnd/>
          </a:ln>
        </p:spPr>
        <p:txBody>
          <a:bodyPr vert="vert" wrap="square">
            <a:spAutoFit/>
          </a:bodyPr>
          <a:lstStyle/>
          <a:p>
            <a:pPr algn="ctr"/>
            <a:r>
              <a:rPr lang="en-US" sz="2400" b="1" dirty="0"/>
              <a:t>A SS E R T I V E </a:t>
            </a:r>
          </a:p>
        </p:txBody>
      </p:sp>
    </p:spTree>
    <p:extLst>
      <p:ext uri="{BB962C8B-B14F-4D97-AF65-F5344CB8AC3E}">
        <p14:creationId xmlns:p14="http://schemas.microsoft.com/office/powerpoint/2010/main" val="829942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89932"/>
            <a:ext cx="9058507" cy="1667107"/>
          </a:xfrm>
        </p:spPr>
        <p:txBody>
          <a:bodyPr/>
          <a:lstStyle/>
          <a:p>
            <a:r>
              <a:rPr lang="en-US" dirty="0" smtClean="0">
                <a:solidFill>
                  <a:srgbClr val="00B050"/>
                </a:solidFill>
              </a:rPr>
              <a:t>NORMING</a:t>
            </a:r>
            <a:endParaRPr lang="en-US" dirty="0">
              <a:solidFill>
                <a:srgbClr val="00B050"/>
              </a:solidFill>
            </a:endParaRPr>
          </a:p>
        </p:txBody>
      </p:sp>
      <p:sp>
        <p:nvSpPr>
          <p:cNvPr id="5" name="Subtitle 4"/>
          <p:cNvSpPr>
            <a:spLocks noGrp="1"/>
          </p:cNvSpPr>
          <p:nvPr>
            <p:ph type="subTitle" idx="1"/>
          </p:nvPr>
        </p:nvSpPr>
        <p:spPr/>
        <p:txBody>
          <a:bodyPr/>
          <a:lstStyle/>
          <a:p>
            <a:endParaRPr lang="en-US" dirty="0"/>
          </a:p>
        </p:txBody>
      </p:sp>
      <p:pic>
        <p:nvPicPr>
          <p:cNvPr id="6" name="Picture 2" descr="18,000+ Court Logo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6068" y="2341756"/>
            <a:ext cx="8367899" cy="433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346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Overview of Module on Group performance</a:t>
            </a:r>
            <a:endParaRPr lang="en-US" b="1" dirty="0">
              <a:solidFill>
                <a:srgbClr val="00B050"/>
              </a:solidFill>
            </a:endParaRPr>
          </a:p>
        </p:txBody>
      </p:sp>
      <p:sp>
        <p:nvSpPr>
          <p:cNvPr id="3" name="Content Placeholder 2"/>
          <p:cNvSpPr>
            <a:spLocks noGrp="1"/>
          </p:cNvSpPr>
          <p:nvPr>
            <p:ph idx="1"/>
          </p:nvPr>
        </p:nvSpPr>
        <p:spPr/>
        <p:txBody>
          <a:bodyPr>
            <a:normAutofit/>
          </a:bodyPr>
          <a:lstStyle/>
          <a:p>
            <a:pPr marL="0" indent="0">
              <a:buNone/>
            </a:pPr>
            <a:r>
              <a:rPr lang="en-US" sz="3200" dirty="0" smtClean="0"/>
              <a:t>Enhance team building, conflict management and self-management skills within EMGs to improve cooperation, effectiveness and the stability of environmental initiatives </a:t>
            </a:r>
          </a:p>
          <a:p>
            <a:pPr marL="0" indent="0">
              <a:buNone/>
            </a:pPr>
            <a:endParaRPr lang="en-US" sz="3200" dirty="0" smtClean="0"/>
          </a:p>
          <a:p>
            <a:pPr marL="0" indent="0">
              <a:buNone/>
            </a:pPr>
            <a:r>
              <a:rPr lang="en-US" sz="3200" b="1" dirty="0" smtClean="0">
                <a:solidFill>
                  <a:srgbClr val="00B050"/>
                </a:solidFill>
              </a:rPr>
              <a:t>Goal</a:t>
            </a:r>
            <a:endParaRPr lang="en-US" sz="3200" b="1" dirty="0">
              <a:solidFill>
                <a:srgbClr val="00B050"/>
              </a:solidFill>
            </a:endParaRPr>
          </a:p>
          <a:p>
            <a:pPr marL="0" indent="0">
              <a:buNone/>
            </a:pPr>
            <a:r>
              <a:rPr lang="en-US" sz="3200" dirty="0" smtClean="0"/>
              <a:t>Ensure EMGs develop self management capabilities and strategies to increase performance gradually</a:t>
            </a:r>
          </a:p>
          <a:p>
            <a:pPr marL="0" indent="0">
              <a:buNone/>
            </a:pPr>
            <a:endParaRPr lang="en-US" sz="3200" dirty="0"/>
          </a:p>
        </p:txBody>
      </p:sp>
    </p:spTree>
    <p:extLst>
      <p:ext uri="{BB962C8B-B14F-4D97-AF65-F5344CB8AC3E}">
        <p14:creationId xmlns:p14="http://schemas.microsoft.com/office/powerpoint/2010/main" val="99133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KE" b="1" dirty="0" smtClean="0">
                <a:solidFill>
                  <a:srgbClr val="00B050"/>
                </a:solidFill>
              </a:rPr>
              <a:t>Norming</a:t>
            </a:r>
            <a:r>
              <a:rPr lang="en-US" dirty="0" smtClean="0">
                <a:solidFill>
                  <a:srgbClr val="00B050"/>
                </a:solidFill>
              </a:rPr>
              <a:t/>
            </a:r>
            <a:br>
              <a:rPr lang="en-US" dirty="0" smtClean="0">
                <a:solidFill>
                  <a:srgbClr val="00B050"/>
                </a:solidFill>
              </a:rPr>
            </a:br>
            <a:endParaRPr lang="en-US" dirty="0">
              <a:solidFill>
                <a:srgbClr val="00B050"/>
              </a:solidFill>
            </a:endParaRPr>
          </a:p>
        </p:txBody>
      </p:sp>
      <p:sp>
        <p:nvSpPr>
          <p:cNvPr id="3" name="Content Placeholder 2"/>
          <p:cNvSpPr>
            <a:spLocks noGrp="1"/>
          </p:cNvSpPr>
          <p:nvPr>
            <p:ph idx="1"/>
          </p:nvPr>
        </p:nvSpPr>
        <p:spPr>
          <a:xfrm>
            <a:off x="880946" y="1148576"/>
            <a:ext cx="10682868" cy="2408663"/>
          </a:xfrm>
        </p:spPr>
        <p:txBody>
          <a:bodyPr>
            <a:normAutofit fontScale="92500" lnSpcReduction="10000"/>
          </a:bodyPr>
          <a:lstStyle/>
          <a:p>
            <a:r>
              <a:rPr lang="en-KE" dirty="0" smtClean="0"/>
              <a:t>In </a:t>
            </a:r>
            <a:r>
              <a:rPr lang="en-KE" dirty="0"/>
              <a:t>this stage, team members are creating new ways of doing and being together. </a:t>
            </a:r>
            <a:endParaRPr lang="en-US" dirty="0" smtClean="0"/>
          </a:p>
          <a:p>
            <a:r>
              <a:rPr lang="en-KE" dirty="0" smtClean="0"/>
              <a:t>As </a:t>
            </a:r>
            <a:r>
              <a:rPr lang="en-KE" dirty="0"/>
              <a:t>the group develops cohesion, leadership changes from ‘one’ teammate in charge to shared leadership. </a:t>
            </a:r>
            <a:endParaRPr lang="en-US" dirty="0" smtClean="0"/>
          </a:p>
          <a:p>
            <a:r>
              <a:rPr lang="en-KE" dirty="0" smtClean="0"/>
              <a:t>Team </a:t>
            </a:r>
            <a:r>
              <a:rPr lang="en-KE" dirty="0"/>
              <a:t>members learn they must trust one another for shared leadership to be effective</a:t>
            </a:r>
            <a:r>
              <a:rPr lang="en-KE" dirty="0" smtClean="0"/>
              <a:t>.</a:t>
            </a:r>
            <a:endParaRPr lang="en-US" dirty="0"/>
          </a:p>
        </p:txBody>
      </p:sp>
      <p:sp>
        <p:nvSpPr>
          <p:cNvPr id="4" name="TextBox 3"/>
          <p:cNvSpPr txBox="1"/>
          <p:nvPr/>
        </p:nvSpPr>
        <p:spPr>
          <a:xfrm>
            <a:off x="6467707" y="8631044"/>
            <a:ext cx="4549698" cy="2843561"/>
          </a:xfrm>
          <a:prstGeom prst="rect">
            <a:avLst/>
          </a:prstGeom>
          <a:noFill/>
        </p:spPr>
        <p:txBody>
          <a:bodyPr wrap="square" rtlCol="0">
            <a:spAutoFit/>
          </a:bodyPr>
          <a:lstStyle/>
          <a:p>
            <a:endParaRPr lang="en-US" dirty="0"/>
          </a:p>
        </p:txBody>
      </p:sp>
      <p:pic>
        <p:nvPicPr>
          <p:cNvPr id="9218" name="Picture 2" descr="18,000+ Court Logo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003288"/>
            <a:ext cx="4285491" cy="2854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84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
            <a:ext cx="10357624" cy="1126272"/>
          </a:xfrm>
        </p:spPr>
        <p:txBody>
          <a:bodyPr/>
          <a:lstStyle/>
          <a:p>
            <a:r>
              <a:rPr lang="en-US" b="1" dirty="0">
                <a:solidFill>
                  <a:srgbClr val="00B050"/>
                </a:solidFill>
              </a:rPr>
              <a:t>N</a:t>
            </a:r>
            <a:r>
              <a:rPr lang="en-KE" b="1" dirty="0" smtClean="0">
                <a:solidFill>
                  <a:srgbClr val="00B050"/>
                </a:solidFill>
              </a:rPr>
              <a:t>orming</a:t>
            </a:r>
            <a:endParaRPr lang="en-US" dirty="0"/>
          </a:p>
        </p:txBody>
      </p:sp>
      <p:sp>
        <p:nvSpPr>
          <p:cNvPr id="5" name="Content Placeholder 4"/>
          <p:cNvSpPr>
            <a:spLocks noGrp="1"/>
          </p:cNvSpPr>
          <p:nvPr>
            <p:ph sz="half" idx="1"/>
          </p:nvPr>
        </p:nvSpPr>
        <p:spPr>
          <a:xfrm>
            <a:off x="838200" y="1248937"/>
            <a:ext cx="5016190" cy="4928026"/>
          </a:xfrm>
        </p:spPr>
        <p:txBody>
          <a:bodyPr>
            <a:normAutofit fontScale="92500" lnSpcReduction="10000"/>
          </a:bodyPr>
          <a:lstStyle/>
          <a:p>
            <a:pPr marL="0" lvl="0" indent="0">
              <a:buNone/>
            </a:pPr>
            <a:r>
              <a:rPr lang="en-KE" b="1" dirty="0" smtClean="0"/>
              <a:t>Observable Behaviours </a:t>
            </a:r>
            <a:endParaRPr lang="en-US" b="1" dirty="0" smtClean="0"/>
          </a:p>
          <a:p>
            <a:pPr lvl="0"/>
            <a:r>
              <a:rPr lang="en-KE" dirty="0" smtClean="0"/>
              <a:t>Processes and procedures are agreed upon</a:t>
            </a:r>
            <a:endParaRPr lang="en-US" dirty="0" smtClean="0"/>
          </a:p>
          <a:p>
            <a:pPr lvl="0"/>
            <a:r>
              <a:rPr lang="en-KE" dirty="0" smtClean="0"/>
              <a:t>Comfortable with relationships</a:t>
            </a:r>
            <a:endParaRPr lang="en-US" dirty="0" smtClean="0"/>
          </a:p>
          <a:p>
            <a:pPr lvl="0"/>
            <a:r>
              <a:rPr lang="en-KE" dirty="0" smtClean="0"/>
              <a:t>Focus and energy on tasks</a:t>
            </a:r>
            <a:endParaRPr lang="en-US" dirty="0" smtClean="0"/>
          </a:p>
          <a:p>
            <a:pPr lvl="0"/>
            <a:r>
              <a:rPr lang="en-KE" dirty="0" smtClean="0"/>
              <a:t>Effective conflict resolution skills</a:t>
            </a:r>
            <a:endParaRPr lang="en-US" dirty="0" smtClean="0"/>
          </a:p>
          <a:p>
            <a:pPr lvl="0"/>
            <a:r>
              <a:rPr lang="en-KE" dirty="0" smtClean="0"/>
              <a:t>Sincere attempt to make consensual decisions</a:t>
            </a:r>
            <a:endParaRPr lang="en-US" dirty="0" smtClean="0"/>
          </a:p>
          <a:p>
            <a:pPr lvl="0"/>
            <a:r>
              <a:rPr lang="en-KE" dirty="0" smtClean="0"/>
              <a:t>Balanced influence, shared problem solving</a:t>
            </a:r>
            <a:endParaRPr lang="en-US" dirty="0" smtClean="0"/>
          </a:p>
          <a:p>
            <a:pPr lvl="0"/>
            <a:r>
              <a:rPr lang="en-KE" dirty="0" smtClean="0"/>
              <a:t>Develop team routines</a:t>
            </a:r>
            <a:endParaRPr lang="en-US" dirty="0" smtClean="0"/>
          </a:p>
          <a:p>
            <a:pPr lvl="0"/>
            <a:r>
              <a:rPr lang="en-KE" dirty="0" smtClean="0"/>
              <a:t>Sets and achieves task milestones</a:t>
            </a:r>
            <a:endParaRPr lang="en-US" dirty="0" smtClean="0"/>
          </a:p>
          <a:p>
            <a:endParaRPr lang="en-US" dirty="0"/>
          </a:p>
        </p:txBody>
      </p:sp>
      <p:sp>
        <p:nvSpPr>
          <p:cNvPr id="6" name="Content Placeholder 5"/>
          <p:cNvSpPr>
            <a:spLocks noGrp="1"/>
          </p:cNvSpPr>
          <p:nvPr>
            <p:ph sz="half" idx="2"/>
          </p:nvPr>
        </p:nvSpPr>
        <p:spPr>
          <a:xfrm>
            <a:off x="6172200" y="1126273"/>
            <a:ext cx="5168590" cy="5050690"/>
          </a:xfrm>
        </p:spPr>
        <p:txBody>
          <a:bodyPr>
            <a:normAutofit fontScale="92500" lnSpcReduction="10000"/>
          </a:bodyPr>
          <a:lstStyle/>
          <a:p>
            <a:pPr marL="0" lvl="0" indent="0">
              <a:buNone/>
            </a:pPr>
            <a:r>
              <a:rPr lang="en-KE" b="1" dirty="0" smtClean="0"/>
              <a:t>Feelings and Thoughts </a:t>
            </a:r>
            <a:endParaRPr lang="en-US" b="1" dirty="0" smtClean="0"/>
          </a:p>
          <a:p>
            <a:pPr lvl="0"/>
            <a:r>
              <a:rPr lang="en-KE" dirty="0" smtClean="0"/>
              <a:t>Sense of belonging to a team</a:t>
            </a:r>
            <a:endParaRPr lang="en-US" dirty="0" smtClean="0"/>
          </a:p>
          <a:p>
            <a:pPr lvl="0"/>
            <a:r>
              <a:rPr lang="en-KE" dirty="0" smtClean="0"/>
              <a:t>Confidence is high</a:t>
            </a:r>
            <a:endParaRPr lang="en-US" dirty="0" smtClean="0"/>
          </a:p>
          <a:p>
            <a:pPr lvl="0"/>
            <a:r>
              <a:rPr lang="en-KE" dirty="0" smtClean="0"/>
              <a:t>Team members feel a new ability to express criticism constructively</a:t>
            </a:r>
            <a:endParaRPr lang="en-US" dirty="0" smtClean="0"/>
          </a:p>
          <a:p>
            <a:pPr lvl="0"/>
            <a:r>
              <a:rPr lang="en-KE" dirty="0" smtClean="0"/>
              <a:t>Acceptance of all members in the team</a:t>
            </a:r>
            <a:endParaRPr lang="en-US" dirty="0" smtClean="0"/>
          </a:p>
          <a:p>
            <a:pPr lvl="0"/>
            <a:r>
              <a:rPr lang="en-KE" dirty="0" smtClean="0"/>
              <a:t>General sense of trust</a:t>
            </a:r>
            <a:endParaRPr lang="en-US" dirty="0" smtClean="0"/>
          </a:p>
          <a:p>
            <a:pPr lvl="0"/>
            <a:r>
              <a:rPr lang="en-KE" dirty="0" smtClean="0"/>
              <a:t>Assured that everything is going to work out okay</a:t>
            </a:r>
            <a:endParaRPr lang="en-US" dirty="0" smtClean="0"/>
          </a:p>
          <a:p>
            <a:pPr lvl="0"/>
            <a:r>
              <a:rPr lang="en-KE" dirty="0" smtClean="0"/>
              <a:t>Freedom to express and contribute</a:t>
            </a:r>
            <a:endParaRPr lang="en-US" dirty="0" smtClean="0"/>
          </a:p>
          <a:p>
            <a:endParaRPr lang="en-US" dirty="0"/>
          </a:p>
        </p:txBody>
      </p:sp>
    </p:spTree>
    <p:extLst>
      <p:ext uri="{BB962C8B-B14F-4D97-AF65-F5344CB8AC3E}">
        <p14:creationId xmlns:p14="http://schemas.microsoft.com/office/powerpoint/2010/main" val="249562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500"/>
                                        <p:tgtEl>
                                          <p:spTgt spid="6">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500"/>
                                        <p:tgtEl>
                                          <p:spTgt spid="6">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fade">
                                      <p:cBhvr>
                                        <p:cTn id="45" dur="500"/>
                                        <p:tgtEl>
                                          <p:spTgt spid="6">
                                            <p:txEl>
                                              <p:pRg st="3" end="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fade">
                                      <p:cBhvr>
                                        <p:cTn id="48" dur="500"/>
                                        <p:tgtEl>
                                          <p:spTgt spid="6">
                                            <p:txEl>
                                              <p:pRg st="4" end="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fade">
                                      <p:cBhvr>
                                        <p:cTn id="51" dur="500"/>
                                        <p:tgtEl>
                                          <p:spTgt spid="6">
                                            <p:txEl>
                                              <p:pRg st="5" end="5"/>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Effect transition="in" filter="fade">
                                      <p:cBhvr>
                                        <p:cTn id="54" dur="500"/>
                                        <p:tgtEl>
                                          <p:spTgt spid="6">
                                            <p:txEl>
                                              <p:pRg st="6" end="6"/>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animEffect transition="in" filter="fade">
                                      <p:cBhvr>
                                        <p:cTn id="5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
            <a:ext cx="10379927" cy="1070516"/>
          </a:xfrm>
        </p:spPr>
        <p:txBody>
          <a:bodyPr/>
          <a:lstStyle/>
          <a:p>
            <a:r>
              <a:rPr lang="en-US" b="1" dirty="0">
                <a:solidFill>
                  <a:srgbClr val="00B050"/>
                </a:solidFill>
              </a:rPr>
              <a:t>N</a:t>
            </a:r>
            <a:r>
              <a:rPr lang="en-KE" b="1" dirty="0" smtClean="0">
                <a:solidFill>
                  <a:srgbClr val="00B050"/>
                </a:solidFill>
              </a:rPr>
              <a:t>orming</a:t>
            </a:r>
            <a:endParaRPr lang="en-US" dirty="0"/>
          </a:p>
        </p:txBody>
      </p:sp>
      <p:sp>
        <p:nvSpPr>
          <p:cNvPr id="5" name="Content Placeholder 4"/>
          <p:cNvSpPr>
            <a:spLocks noGrp="1"/>
          </p:cNvSpPr>
          <p:nvPr>
            <p:ph sz="half" idx="1"/>
          </p:nvPr>
        </p:nvSpPr>
        <p:spPr>
          <a:xfrm>
            <a:off x="838200" y="1070517"/>
            <a:ext cx="5181600" cy="5106446"/>
          </a:xfrm>
        </p:spPr>
        <p:txBody>
          <a:bodyPr>
            <a:normAutofit fontScale="92500" lnSpcReduction="20000"/>
          </a:bodyPr>
          <a:lstStyle/>
          <a:p>
            <a:pPr marL="0" lvl="0" indent="0">
              <a:buNone/>
            </a:pPr>
            <a:r>
              <a:rPr lang="en-KE" b="1" dirty="0" smtClean="0"/>
              <a:t>Team Needs  </a:t>
            </a:r>
            <a:endParaRPr lang="en-US" b="1" dirty="0" smtClean="0"/>
          </a:p>
          <a:p>
            <a:pPr lvl="0"/>
            <a:r>
              <a:rPr lang="en-KE" dirty="0" smtClean="0"/>
              <a:t>Develop a decision-making process</a:t>
            </a:r>
            <a:endParaRPr lang="en-US" dirty="0" smtClean="0"/>
          </a:p>
          <a:p>
            <a:pPr lvl="0"/>
            <a:r>
              <a:rPr lang="en-KE" dirty="0" smtClean="0"/>
              <a:t>Be prepared to offer ideas and suggestions</a:t>
            </a:r>
            <a:endParaRPr lang="en-US" dirty="0" smtClean="0"/>
          </a:p>
          <a:p>
            <a:pPr lvl="0"/>
            <a:r>
              <a:rPr lang="en-KE" dirty="0" smtClean="0"/>
              <a:t>Problem solving is shared</a:t>
            </a:r>
            <a:endParaRPr lang="en-US" dirty="0" smtClean="0"/>
          </a:p>
          <a:p>
            <a:pPr lvl="0"/>
            <a:r>
              <a:rPr lang="en-KE" dirty="0" smtClean="0"/>
              <a:t>Utilizing all resources to support the team effort</a:t>
            </a:r>
            <a:endParaRPr lang="en-US" dirty="0" smtClean="0"/>
          </a:p>
          <a:p>
            <a:pPr lvl="0"/>
            <a:r>
              <a:rPr lang="en-KE" dirty="0" smtClean="0"/>
              <a:t>Team members take responsibility in shared leadership skills</a:t>
            </a:r>
            <a:endParaRPr lang="en-US" dirty="0" smtClean="0"/>
          </a:p>
          <a:p>
            <a:pPr lvl="0"/>
            <a:r>
              <a:rPr lang="en-KE" dirty="0" smtClean="0"/>
              <a:t>Receiving Feedback from project </a:t>
            </a:r>
            <a:r>
              <a:rPr lang="en-US" dirty="0" smtClean="0"/>
              <a:t>leads</a:t>
            </a:r>
          </a:p>
          <a:p>
            <a:endParaRPr lang="en-US" dirty="0"/>
          </a:p>
        </p:txBody>
      </p:sp>
      <p:sp>
        <p:nvSpPr>
          <p:cNvPr id="6" name="Content Placeholder 5"/>
          <p:cNvSpPr>
            <a:spLocks noGrp="1"/>
          </p:cNvSpPr>
          <p:nvPr>
            <p:ph sz="half" idx="2"/>
          </p:nvPr>
        </p:nvSpPr>
        <p:spPr>
          <a:xfrm>
            <a:off x="6096000" y="1070517"/>
            <a:ext cx="5257800" cy="5106446"/>
          </a:xfrm>
        </p:spPr>
        <p:txBody>
          <a:bodyPr>
            <a:normAutofit fontScale="92500" lnSpcReduction="20000"/>
          </a:bodyPr>
          <a:lstStyle/>
          <a:p>
            <a:pPr marL="0" lvl="0" indent="0">
              <a:buNone/>
            </a:pPr>
            <a:r>
              <a:rPr lang="en-KE" b="1" dirty="0" smtClean="0"/>
              <a:t>Leadership Required</a:t>
            </a:r>
            <a:r>
              <a:rPr lang="en-US" dirty="0" smtClean="0"/>
              <a:t/>
            </a:r>
            <a:br>
              <a:rPr lang="en-US" dirty="0" smtClean="0"/>
            </a:br>
            <a:r>
              <a:rPr lang="en-KE" b="1" dirty="0" smtClean="0"/>
              <a:t> </a:t>
            </a:r>
            <a:endParaRPr lang="en-US" b="1" dirty="0" smtClean="0"/>
          </a:p>
          <a:p>
            <a:pPr lvl="0"/>
            <a:r>
              <a:rPr lang="en-KE" dirty="0" smtClean="0"/>
              <a:t>Shared leadership</a:t>
            </a:r>
            <a:endParaRPr lang="en-US" dirty="0" smtClean="0"/>
          </a:p>
          <a:p>
            <a:pPr lvl="0"/>
            <a:r>
              <a:rPr lang="en-KE" dirty="0" smtClean="0"/>
              <a:t>Give feedback and support from Project </a:t>
            </a:r>
            <a:r>
              <a:rPr lang="en-US" dirty="0" smtClean="0"/>
              <a:t>lead</a:t>
            </a:r>
            <a:r>
              <a:rPr lang="en-KE" dirty="0" smtClean="0"/>
              <a:t>s</a:t>
            </a:r>
            <a:endParaRPr lang="en-US" dirty="0" smtClean="0"/>
          </a:p>
          <a:p>
            <a:pPr lvl="0"/>
            <a:r>
              <a:rPr lang="en-KE" dirty="0" smtClean="0"/>
              <a:t>Allow for less structure</a:t>
            </a:r>
            <a:endParaRPr lang="en-US" dirty="0" smtClean="0"/>
          </a:p>
          <a:p>
            <a:pPr lvl="0"/>
            <a:r>
              <a:rPr lang="en-KE" dirty="0" smtClean="0"/>
              <a:t>Promotes team interaction</a:t>
            </a:r>
            <a:endParaRPr lang="en-US" dirty="0" smtClean="0"/>
          </a:p>
          <a:p>
            <a:pPr lvl="0"/>
            <a:r>
              <a:rPr lang="en-KE" dirty="0" smtClean="0"/>
              <a:t>Asks for contributions from all team members</a:t>
            </a:r>
            <a:endParaRPr lang="en-US" dirty="0" smtClean="0"/>
          </a:p>
          <a:p>
            <a:pPr lvl="0"/>
            <a:r>
              <a:rPr lang="en-KE" dirty="0" smtClean="0"/>
              <a:t>Collaboration becomes clearer</a:t>
            </a:r>
            <a:endParaRPr lang="en-US" dirty="0" smtClean="0"/>
          </a:p>
          <a:p>
            <a:pPr lvl="0"/>
            <a:r>
              <a:rPr lang="en-KE" dirty="0" smtClean="0"/>
              <a:t>Encouraging others in making decisions</a:t>
            </a:r>
            <a:endParaRPr lang="en-US" dirty="0" smtClean="0"/>
          </a:p>
          <a:p>
            <a:pPr lvl="0"/>
            <a:r>
              <a:rPr lang="en-KE" dirty="0" smtClean="0"/>
              <a:t>Continues to build strong relationships</a:t>
            </a:r>
            <a:endParaRPr lang="en-US" dirty="0" smtClean="0"/>
          </a:p>
          <a:p>
            <a:endParaRPr lang="en-US" dirty="0"/>
          </a:p>
        </p:txBody>
      </p:sp>
    </p:spTree>
    <p:extLst>
      <p:ext uri="{BB962C8B-B14F-4D97-AF65-F5344CB8AC3E}">
        <p14:creationId xmlns:p14="http://schemas.microsoft.com/office/powerpoint/2010/main" val="183209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Effect transition="in" filter="fade">
                                      <p:cBhvr>
                                        <p:cTn id="38" dur="500"/>
                                        <p:tgtEl>
                                          <p:spTgt spid="6">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500"/>
                                        <p:tgtEl>
                                          <p:spTgt spid="6">
                                            <p:txEl>
                                              <p:pRg st="6" end="6"/>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fade">
                                      <p:cBhvr>
                                        <p:cTn id="44" dur="500"/>
                                        <p:tgtEl>
                                          <p:spTgt spid="6">
                                            <p:txEl>
                                              <p:pRg st="7" end="7"/>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189" y="1"/>
            <a:ext cx="10593659" cy="1182028"/>
          </a:xfrm>
        </p:spPr>
        <p:txBody>
          <a:bodyPr/>
          <a:lstStyle/>
          <a:p>
            <a:r>
              <a:rPr lang="en-US" b="1" dirty="0" smtClean="0">
                <a:solidFill>
                  <a:srgbClr val="00B050"/>
                </a:solidFill>
              </a:rPr>
              <a:t>Task function and drawbacks at this stage</a:t>
            </a:r>
            <a:endParaRPr lang="en-US" b="1" dirty="0">
              <a:solidFill>
                <a:srgbClr val="00B050"/>
              </a:solidFill>
            </a:endParaRPr>
          </a:p>
        </p:txBody>
      </p:sp>
      <p:sp>
        <p:nvSpPr>
          <p:cNvPr id="3" name="Content Placeholder 2"/>
          <p:cNvSpPr>
            <a:spLocks noGrp="1"/>
          </p:cNvSpPr>
          <p:nvPr>
            <p:ph idx="1"/>
          </p:nvPr>
        </p:nvSpPr>
        <p:spPr>
          <a:xfrm>
            <a:off x="1092820" y="1081668"/>
            <a:ext cx="10615959" cy="5631365"/>
          </a:xfrm>
        </p:spPr>
        <p:txBody>
          <a:bodyPr>
            <a:normAutofit/>
          </a:bodyPr>
          <a:lstStyle/>
          <a:p>
            <a:pPr marL="0" indent="0">
              <a:buNone/>
            </a:pPr>
            <a:r>
              <a:rPr lang="en-KE" b="1" dirty="0" smtClean="0"/>
              <a:t>The major task function </a:t>
            </a:r>
            <a:r>
              <a:rPr lang="en-KE" dirty="0"/>
              <a:t> </a:t>
            </a:r>
            <a:endParaRPr lang="en-US" dirty="0" smtClean="0"/>
          </a:p>
          <a:p>
            <a:r>
              <a:rPr lang="en-KE" dirty="0" smtClean="0"/>
              <a:t>is </a:t>
            </a:r>
            <a:r>
              <a:rPr lang="en-KE" dirty="0"/>
              <a:t>the data flow between group members: </a:t>
            </a:r>
            <a:r>
              <a:rPr lang="en-KE" dirty="0" smtClean="0"/>
              <a:t>They </a:t>
            </a:r>
            <a:r>
              <a:rPr lang="en-KE" dirty="0"/>
              <a:t>share feelings and ideas, solicit, and give feedback to one another, and explore actions related to the task. </a:t>
            </a:r>
            <a:endParaRPr lang="en-US" dirty="0" smtClean="0"/>
          </a:p>
          <a:p>
            <a:r>
              <a:rPr lang="en-KE" dirty="0" smtClean="0"/>
              <a:t>Creativity </a:t>
            </a:r>
            <a:r>
              <a:rPr lang="en-KE" dirty="0"/>
              <a:t>is high. </a:t>
            </a:r>
            <a:endParaRPr lang="en-US" dirty="0" smtClean="0"/>
          </a:p>
          <a:p>
            <a:r>
              <a:rPr lang="en-KE" dirty="0" smtClean="0"/>
              <a:t>Collaboration </a:t>
            </a:r>
            <a:r>
              <a:rPr lang="en-KE" dirty="0"/>
              <a:t>emerges during this stage when team work ethic and shared leadership is understood.</a:t>
            </a:r>
            <a:endParaRPr lang="en-US" dirty="0"/>
          </a:p>
          <a:p>
            <a:pPr marL="0" indent="0">
              <a:buNone/>
            </a:pPr>
            <a:r>
              <a:rPr lang="en-KE" b="1" dirty="0"/>
              <a:t>The major drawback </a:t>
            </a:r>
            <a:endParaRPr lang="en-US" b="1" dirty="0" smtClean="0"/>
          </a:p>
          <a:p>
            <a:r>
              <a:rPr lang="en-KE" dirty="0" smtClean="0"/>
              <a:t>is </a:t>
            </a:r>
            <a:r>
              <a:rPr lang="en-KE" dirty="0"/>
              <a:t>that members may begin to fear the inevitable future breakup of the team; </a:t>
            </a:r>
            <a:endParaRPr lang="en-US" dirty="0" smtClean="0"/>
          </a:p>
          <a:p>
            <a:r>
              <a:rPr lang="en-KE" dirty="0" smtClean="0"/>
              <a:t>they </a:t>
            </a:r>
            <a:r>
              <a:rPr lang="en-KE" dirty="0"/>
              <a:t>may resist change of any sort.</a:t>
            </a:r>
            <a:endParaRPr lang="en-US" dirty="0"/>
          </a:p>
        </p:txBody>
      </p:sp>
    </p:spTree>
    <p:extLst>
      <p:ext uri="{BB962C8B-B14F-4D97-AF65-F5344CB8AC3E}">
        <p14:creationId xmlns:p14="http://schemas.microsoft.com/office/powerpoint/2010/main" val="294584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1" y="0"/>
            <a:ext cx="8790878" cy="1438507"/>
          </a:xfrm>
        </p:spPr>
        <p:txBody>
          <a:bodyPr/>
          <a:lstStyle/>
          <a:p>
            <a:r>
              <a:rPr lang="en-US" b="1" dirty="0" smtClean="0">
                <a:solidFill>
                  <a:srgbClr val="00B050"/>
                </a:solidFill>
              </a:rPr>
              <a:t>PERFORMING</a:t>
            </a:r>
            <a:endParaRPr lang="en-US" b="1" dirty="0">
              <a:solidFill>
                <a:srgbClr val="00B050"/>
              </a:solidFill>
            </a:endParaRPr>
          </a:p>
        </p:txBody>
      </p:sp>
      <p:sp>
        <p:nvSpPr>
          <p:cNvPr id="5" name="Subtitle 4"/>
          <p:cNvSpPr>
            <a:spLocks noGrp="1"/>
          </p:cNvSpPr>
          <p:nvPr>
            <p:ph type="subTitle" idx="1"/>
          </p:nvPr>
        </p:nvSpPr>
        <p:spPr>
          <a:xfrm>
            <a:off x="4483100" y="9193059"/>
            <a:ext cx="9144000" cy="1655762"/>
          </a:xfrm>
        </p:spPr>
        <p:txBody>
          <a:bodyPr/>
          <a:lstStyle/>
          <a:p>
            <a:endParaRPr lang="en-US" dirty="0"/>
          </a:p>
        </p:txBody>
      </p:sp>
      <p:pic>
        <p:nvPicPr>
          <p:cNvPr id="14338" name="Picture 2" descr="Free vector empty stage illustration with red curtains transpar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84" y="1948792"/>
            <a:ext cx="596265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035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Performing</a:t>
            </a:r>
            <a:endParaRPr lang="en-US" b="1" dirty="0">
              <a:solidFill>
                <a:srgbClr val="00B050"/>
              </a:solidFill>
            </a:endParaRPr>
          </a:p>
        </p:txBody>
      </p:sp>
      <p:sp>
        <p:nvSpPr>
          <p:cNvPr id="3" name="Content Placeholder 2"/>
          <p:cNvSpPr>
            <a:spLocks noGrp="1"/>
          </p:cNvSpPr>
          <p:nvPr>
            <p:ph idx="1"/>
          </p:nvPr>
        </p:nvSpPr>
        <p:spPr>
          <a:xfrm>
            <a:off x="838200" y="1471961"/>
            <a:ext cx="10647556" cy="2531327"/>
          </a:xfrm>
        </p:spPr>
        <p:txBody>
          <a:bodyPr>
            <a:noAutofit/>
          </a:bodyPr>
          <a:lstStyle/>
          <a:p>
            <a:r>
              <a:rPr lang="en-KE" sz="3200" dirty="0"/>
              <a:t>True </a:t>
            </a:r>
            <a:r>
              <a:rPr lang="en-KE" sz="3200" b="1" dirty="0"/>
              <a:t>interdependence</a:t>
            </a:r>
            <a:r>
              <a:rPr lang="en-KE" sz="3200" dirty="0"/>
              <a:t> is the norm of this stage of group development. </a:t>
            </a:r>
            <a:endParaRPr lang="en-US" sz="3200" dirty="0" smtClean="0"/>
          </a:p>
          <a:p>
            <a:r>
              <a:rPr lang="en-KE" sz="3200" dirty="0" smtClean="0"/>
              <a:t>The </a:t>
            </a:r>
            <a:r>
              <a:rPr lang="en-KE" sz="3200" dirty="0"/>
              <a:t>team is </a:t>
            </a:r>
            <a:r>
              <a:rPr lang="en-KE" sz="3200" b="1" dirty="0"/>
              <a:t>flexible </a:t>
            </a:r>
            <a:r>
              <a:rPr lang="en-KE" sz="3200" dirty="0"/>
              <a:t>as individuals adapt to meet the needs of other team members. </a:t>
            </a:r>
            <a:endParaRPr lang="en-US" sz="3200" dirty="0" smtClean="0"/>
          </a:p>
          <a:p>
            <a:r>
              <a:rPr lang="en-KE" sz="3200" dirty="0" smtClean="0"/>
              <a:t>This </a:t>
            </a:r>
            <a:r>
              <a:rPr lang="en-KE" sz="3200" dirty="0"/>
              <a:t>is a </a:t>
            </a:r>
            <a:r>
              <a:rPr lang="en-KE" sz="3200" b="1" dirty="0"/>
              <a:t>highly productive </a:t>
            </a:r>
            <a:r>
              <a:rPr lang="en-KE" sz="3200" dirty="0"/>
              <a:t>stage both personally and professionally.</a:t>
            </a:r>
            <a:endParaRPr lang="en-US" sz="3200" dirty="0"/>
          </a:p>
          <a:p>
            <a:endParaRPr lang="en-US" sz="3200" dirty="0"/>
          </a:p>
        </p:txBody>
      </p:sp>
      <p:pic>
        <p:nvPicPr>
          <p:cNvPr id="11266" name="Picture 2" descr="Vector cartoon sharpener and eraser characters in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6942" y="4266192"/>
            <a:ext cx="2918115" cy="259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10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B050"/>
                </a:solidFill>
              </a:rPr>
              <a:t>Performing</a:t>
            </a:r>
            <a:endParaRPr lang="en-US" dirty="0"/>
          </a:p>
        </p:txBody>
      </p:sp>
      <p:sp>
        <p:nvSpPr>
          <p:cNvPr id="5" name="Content Placeholder 4"/>
          <p:cNvSpPr>
            <a:spLocks noGrp="1"/>
          </p:cNvSpPr>
          <p:nvPr>
            <p:ph sz="half" idx="1"/>
          </p:nvPr>
        </p:nvSpPr>
        <p:spPr>
          <a:xfrm>
            <a:off x="568712" y="1438507"/>
            <a:ext cx="5451088" cy="4738456"/>
          </a:xfrm>
        </p:spPr>
        <p:txBody>
          <a:bodyPr>
            <a:normAutofit fontScale="92500" lnSpcReduction="20000"/>
          </a:bodyPr>
          <a:lstStyle/>
          <a:p>
            <a:pPr marL="0" lvl="0" indent="0">
              <a:buNone/>
            </a:pPr>
            <a:r>
              <a:rPr lang="en-KE" b="1" dirty="0" smtClean="0"/>
              <a:t>Observable Behaviours </a:t>
            </a:r>
            <a:endParaRPr lang="en-US" b="1" dirty="0" smtClean="0"/>
          </a:p>
          <a:p>
            <a:pPr lvl="0"/>
            <a:r>
              <a:rPr lang="en-KE" dirty="0" smtClean="0"/>
              <a:t>Fully functional teams</a:t>
            </a:r>
            <a:endParaRPr lang="en-US" dirty="0" smtClean="0"/>
          </a:p>
          <a:p>
            <a:pPr lvl="0"/>
            <a:r>
              <a:rPr lang="en-KE" dirty="0" smtClean="0"/>
              <a:t>Roles are clearer</a:t>
            </a:r>
            <a:endParaRPr lang="en-US" dirty="0" smtClean="0"/>
          </a:p>
          <a:p>
            <a:pPr lvl="0"/>
            <a:r>
              <a:rPr lang="en-KE" dirty="0" smtClean="0"/>
              <a:t>Team develops independence</a:t>
            </a:r>
            <a:endParaRPr lang="en-US" dirty="0" smtClean="0"/>
          </a:p>
          <a:p>
            <a:pPr lvl="0"/>
            <a:r>
              <a:rPr lang="en-KE" dirty="0" smtClean="0"/>
              <a:t>Team able to organize itself</a:t>
            </a:r>
            <a:endParaRPr lang="en-US" dirty="0" smtClean="0"/>
          </a:p>
          <a:p>
            <a:pPr lvl="0"/>
            <a:r>
              <a:rPr lang="en-KE" dirty="0" smtClean="0"/>
              <a:t>Flexible members function well individually, in subgroups or as a team</a:t>
            </a:r>
            <a:endParaRPr lang="en-US" dirty="0" smtClean="0"/>
          </a:p>
          <a:p>
            <a:pPr lvl="0"/>
            <a:r>
              <a:rPr lang="en-KE" dirty="0" smtClean="0"/>
              <a:t>Better understand each other’s strengths and weaknesses and insights into group processes</a:t>
            </a:r>
            <a:endParaRPr lang="en-US" dirty="0" smtClean="0"/>
          </a:p>
          <a:p>
            <a:endParaRPr lang="en-US" dirty="0"/>
          </a:p>
        </p:txBody>
      </p:sp>
      <p:sp>
        <p:nvSpPr>
          <p:cNvPr id="6" name="Content Placeholder 5"/>
          <p:cNvSpPr>
            <a:spLocks noGrp="1"/>
          </p:cNvSpPr>
          <p:nvPr>
            <p:ph sz="half" idx="2"/>
          </p:nvPr>
        </p:nvSpPr>
        <p:spPr>
          <a:xfrm>
            <a:off x="6289288" y="1159727"/>
            <a:ext cx="5064512" cy="5017236"/>
          </a:xfrm>
        </p:spPr>
        <p:txBody>
          <a:bodyPr>
            <a:normAutofit fontScale="92500" lnSpcReduction="20000"/>
          </a:bodyPr>
          <a:lstStyle/>
          <a:p>
            <a:pPr marL="0" lvl="0" indent="0">
              <a:buNone/>
            </a:pPr>
            <a:r>
              <a:rPr lang="en-KE" b="1" dirty="0" smtClean="0"/>
              <a:t>Feelings and Thoughts </a:t>
            </a:r>
            <a:endParaRPr lang="en-US" b="1" dirty="0" smtClean="0"/>
          </a:p>
          <a:p>
            <a:pPr lvl="0"/>
            <a:r>
              <a:rPr lang="en-KE" dirty="0" smtClean="0"/>
              <a:t>Empathy for one another</a:t>
            </a:r>
            <a:endParaRPr lang="en-US" dirty="0" smtClean="0"/>
          </a:p>
          <a:p>
            <a:pPr lvl="0"/>
            <a:r>
              <a:rPr lang="en-KE" dirty="0" smtClean="0"/>
              <a:t>High commitment</a:t>
            </a:r>
            <a:endParaRPr lang="en-US" dirty="0" smtClean="0"/>
          </a:p>
          <a:p>
            <a:pPr lvl="0"/>
            <a:r>
              <a:rPr lang="en-KE" dirty="0" smtClean="0"/>
              <a:t>Begin understanding collaborative work ethic</a:t>
            </a:r>
            <a:endParaRPr lang="en-US" dirty="0" smtClean="0"/>
          </a:p>
          <a:p>
            <a:pPr lvl="0"/>
            <a:r>
              <a:rPr lang="en-KE" dirty="0" smtClean="0"/>
              <a:t>Tight bonds emerge</a:t>
            </a:r>
            <a:endParaRPr lang="en-US" dirty="0" smtClean="0"/>
          </a:p>
          <a:p>
            <a:pPr lvl="0"/>
            <a:r>
              <a:rPr lang="en-KE" dirty="0" smtClean="0"/>
              <a:t>Fun and excitement</a:t>
            </a:r>
            <a:endParaRPr lang="en-US" dirty="0" smtClean="0"/>
          </a:p>
          <a:p>
            <a:pPr lvl="0"/>
            <a:r>
              <a:rPr lang="en-KE" dirty="0" smtClean="0"/>
              <a:t>Lots of personal development and creativity</a:t>
            </a:r>
            <a:endParaRPr lang="en-US" dirty="0" smtClean="0"/>
          </a:p>
          <a:p>
            <a:pPr lvl="0"/>
            <a:r>
              <a:rPr lang="en-KE" dirty="0" smtClean="0"/>
              <a:t>General sense of satisfaction</a:t>
            </a:r>
            <a:endParaRPr lang="en-US" dirty="0" smtClean="0"/>
          </a:p>
          <a:p>
            <a:pPr lvl="0"/>
            <a:r>
              <a:rPr lang="en-KE" dirty="0" smtClean="0"/>
              <a:t>Continual discovery of how to sustain feelings of momentum and enthusiasm</a:t>
            </a:r>
            <a:endParaRPr lang="en-US" dirty="0" smtClean="0"/>
          </a:p>
          <a:p>
            <a:endParaRPr lang="en-US" dirty="0"/>
          </a:p>
        </p:txBody>
      </p:sp>
    </p:spTree>
    <p:extLst>
      <p:ext uri="{BB962C8B-B14F-4D97-AF65-F5344CB8AC3E}">
        <p14:creationId xmlns:p14="http://schemas.microsoft.com/office/powerpoint/2010/main" val="293103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
                                        <p:tgtEl>
                                          <p:spTgt spid="6">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fade">
                                      <p:cBhvr>
                                        <p:cTn id="33" dur="500"/>
                                        <p:tgtEl>
                                          <p:spTgt spid="6">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500"/>
                                        <p:tgtEl>
                                          <p:spTgt spid="6">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500"/>
                                        <p:tgtEl>
                                          <p:spTgt spid="6">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500"/>
                                        <p:tgtEl>
                                          <p:spTgt spid="6">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fade">
                                      <p:cBhvr>
                                        <p:cTn id="45" dur="500"/>
                                        <p:tgtEl>
                                          <p:spTgt spid="6">
                                            <p:txEl>
                                              <p:pRg st="5" end="5"/>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fade">
                                      <p:cBhvr>
                                        <p:cTn id="48" dur="500"/>
                                        <p:tgtEl>
                                          <p:spTgt spid="6">
                                            <p:txEl>
                                              <p:pRg st="6" end="6"/>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Effect transition="in" filter="fade">
                                      <p:cBhvr>
                                        <p:cTn id="51" dur="500"/>
                                        <p:tgtEl>
                                          <p:spTgt spid="6">
                                            <p:txEl>
                                              <p:pRg st="7" end="7"/>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6">
                                            <p:txEl>
                                              <p:pRg st="8" end="8"/>
                                            </p:txEl>
                                          </p:spTgt>
                                        </p:tgtEl>
                                        <p:attrNameLst>
                                          <p:attrName>style.visibility</p:attrName>
                                        </p:attrNameLst>
                                      </p:cBhvr>
                                      <p:to>
                                        <p:strVal val="visible"/>
                                      </p:to>
                                    </p:set>
                                    <p:animEffect transition="in" filter="fade">
                                      <p:cBhvr>
                                        <p:cTn id="54"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B050"/>
                </a:solidFill>
              </a:rPr>
              <a:t>Performing</a:t>
            </a:r>
            <a:endParaRPr lang="en-US" dirty="0"/>
          </a:p>
        </p:txBody>
      </p:sp>
      <p:sp>
        <p:nvSpPr>
          <p:cNvPr id="5" name="Content Placeholder 4"/>
          <p:cNvSpPr>
            <a:spLocks noGrp="1"/>
          </p:cNvSpPr>
          <p:nvPr>
            <p:ph sz="half" idx="1"/>
          </p:nvPr>
        </p:nvSpPr>
        <p:spPr>
          <a:xfrm>
            <a:off x="758283" y="1416205"/>
            <a:ext cx="5261517" cy="4760758"/>
          </a:xfrm>
        </p:spPr>
        <p:txBody>
          <a:bodyPr>
            <a:normAutofit fontScale="92500" lnSpcReduction="10000"/>
          </a:bodyPr>
          <a:lstStyle/>
          <a:p>
            <a:pPr marL="0" lvl="0" indent="0">
              <a:buNone/>
            </a:pPr>
            <a:r>
              <a:rPr lang="en-KE" b="1" dirty="0" smtClean="0"/>
              <a:t>Team Needs  </a:t>
            </a:r>
            <a:endParaRPr lang="en-US" b="1" dirty="0" smtClean="0"/>
          </a:p>
          <a:p>
            <a:pPr lvl="0"/>
            <a:r>
              <a:rPr lang="en-KE" dirty="0" smtClean="0"/>
              <a:t>Project </a:t>
            </a:r>
            <a:r>
              <a:rPr lang="en-US" dirty="0" smtClean="0"/>
              <a:t>lead</a:t>
            </a:r>
            <a:r>
              <a:rPr lang="en-KE" dirty="0" smtClean="0"/>
              <a:t>s assure team is moving in collaborative direction</a:t>
            </a:r>
            <a:endParaRPr lang="en-US" dirty="0" smtClean="0"/>
          </a:p>
          <a:p>
            <a:pPr lvl="0"/>
            <a:r>
              <a:rPr lang="en-KE" dirty="0" smtClean="0"/>
              <a:t>Maintain team flexibility</a:t>
            </a:r>
            <a:endParaRPr lang="en-US" dirty="0" smtClean="0"/>
          </a:p>
          <a:p>
            <a:pPr lvl="0"/>
            <a:r>
              <a:rPr lang="en-KE" dirty="0" smtClean="0"/>
              <a:t>Measure knowledge performance – post test</a:t>
            </a:r>
            <a:endParaRPr lang="en-US" dirty="0" smtClean="0"/>
          </a:p>
          <a:p>
            <a:pPr lvl="0"/>
            <a:r>
              <a:rPr lang="en-KE" dirty="0" smtClean="0"/>
              <a:t>Provide information</a:t>
            </a:r>
            <a:endParaRPr lang="en-US" dirty="0" smtClean="0"/>
          </a:p>
          <a:p>
            <a:pPr lvl="0"/>
            <a:r>
              <a:rPr lang="en-KE" dirty="0" smtClean="0"/>
              <a:t>Giving and Receiving</a:t>
            </a:r>
            <a:r>
              <a:rPr lang="en-US" dirty="0"/>
              <a:t> </a:t>
            </a:r>
            <a:r>
              <a:rPr lang="en-KE" dirty="0" smtClean="0"/>
              <a:t>Feedback and Dialogue with project </a:t>
            </a:r>
            <a:r>
              <a:rPr lang="en-US" dirty="0" smtClean="0"/>
              <a:t>lead</a:t>
            </a:r>
            <a:r>
              <a:rPr lang="en-KE" dirty="0" smtClean="0"/>
              <a:t>s</a:t>
            </a:r>
            <a:endParaRPr lang="en-US" dirty="0" smtClean="0"/>
          </a:p>
          <a:p>
            <a:endParaRPr lang="en-US" dirty="0"/>
          </a:p>
        </p:txBody>
      </p:sp>
      <p:sp>
        <p:nvSpPr>
          <p:cNvPr id="6" name="Content Placeholder 5"/>
          <p:cNvSpPr>
            <a:spLocks noGrp="1"/>
          </p:cNvSpPr>
          <p:nvPr>
            <p:ph sz="half" idx="2"/>
          </p:nvPr>
        </p:nvSpPr>
        <p:spPr>
          <a:xfrm>
            <a:off x="6211228" y="1248938"/>
            <a:ext cx="5142571" cy="4928026"/>
          </a:xfrm>
        </p:spPr>
        <p:txBody>
          <a:bodyPr>
            <a:normAutofit fontScale="92500" lnSpcReduction="10000"/>
          </a:bodyPr>
          <a:lstStyle/>
          <a:p>
            <a:pPr marL="0" lvl="0" indent="0">
              <a:buNone/>
            </a:pPr>
            <a:r>
              <a:rPr lang="en-KE" b="1" dirty="0" smtClean="0"/>
              <a:t>Leadership Required</a:t>
            </a:r>
            <a:r>
              <a:rPr lang="en-US" dirty="0" smtClean="0"/>
              <a:t/>
            </a:r>
            <a:br>
              <a:rPr lang="en-US" dirty="0" smtClean="0"/>
            </a:br>
            <a:r>
              <a:rPr lang="en-KE" b="1" dirty="0" smtClean="0"/>
              <a:t> </a:t>
            </a:r>
            <a:endParaRPr lang="en-US" dirty="0" smtClean="0"/>
          </a:p>
          <a:p>
            <a:r>
              <a:rPr lang="en-KE" b="1" dirty="0" smtClean="0"/>
              <a:t> </a:t>
            </a:r>
            <a:r>
              <a:rPr lang="en-KE" dirty="0" smtClean="0"/>
              <a:t>Shared Leadership being practiced</a:t>
            </a:r>
            <a:endParaRPr lang="en-US" dirty="0" smtClean="0"/>
          </a:p>
          <a:p>
            <a:pPr lvl="0"/>
            <a:r>
              <a:rPr lang="en-KE" dirty="0" smtClean="0"/>
              <a:t>Observing, Inquiring, Fulfilling, team needs</a:t>
            </a:r>
            <a:endParaRPr lang="en-US" dirty="0" smtClean="0"/>
          </a:p>
          <a:p>
            <a:pPr lvl="0"/>
            <a:r>
              <a:rPr lang="en-KE" dirty="0" smtClean="0"/>
              <a:t>Collaborative efforts among team members</a:t>
            </a:r>
            <a:endParaRPr lang="en-US" dirty="0" smtClean="0"/>
          </a:p>
          <a:p>
            <a:pPr lvl="0"/>
            <a:r>
              <a:rPr lang="en-KE" dirty="0" smtClean="0"/>
              <a:t>Project </a:t>
            </a:r>
            <a:r>
              <a:rPr lang="en-US" dirty="0" smtClean="0"/>
              <a:t>lead</a:t>
            </a:r>
            <a:r>
              <a:rPr lang="en-KE" dirty="0" smtClean="0"/>
              <a:t>s provides little direction</a:t>
            </a:r>
            <a:endParaRPr lang="en-US" dirty="0" smtClean="0"/>
          </a:p>
          <a:p>
            <a:pPr lvl="0"/>
            <a:r>
              <a:rPr lang="en-KE" dirty="0" smtClean="0"/>
              <a:t>Team members offer positive reinforcement and support</a:t>
            </a:r>
            <a:endParaRPr lang="en-US" dirty="0" smtClean="0"/>
          </a:p>
          <a:p>
            <a:pPr lvl="0"/>
            <a:r>
              <a:rPr lang="en-KE" dirty="0" smtClean="0"/>
              <a:t>Share new information</a:t>
            </a:r>
            <a:endParaRPr lang="en-US" dirty="0" smtClean="0"/>
          </a:p>
          <a:p>
            <a:endParaRPr lang="en-US" dirty="0"/>
          </a:p>
        </p:txBody>
      </p:sp>
    </p:spTree>
    <p:extLst>
      <p:ext uri="{BB962C8B-B14F-4D97-AF65-F5344CB8AC3E}">
        <p14:creationId xmlns:p14="http://schemas.microsoft.com/office/powerpoint/2010/main" val="52846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500"/>
                                        <p:tgtEl>
                                          <p:spTgt spid="6">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500"/>
                                        <p:tgtEl>
                                          <p:spTgt spid="6">
                                            <p:txEl>
                                              <p:pRg st="5" end="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fade">
                                      <p:cBhvr>
                                        <p:cTn id="4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KE" b="1" dirty="0" smtClean="0">
                <a:solidFill>
                  <a:srgbClr val="00B050"/>
                </a:solidFill>
              </a:rPr>
              <a:t>The Performing stage</a:t>
            </a:r>
            <a:r>
              <a:rPr lang="en-US" b="1" dirty="0" smtClean="0">
                <a:solidFill>
                  <a:srgbClr val="00B050"/>
                </a:solidFill>
              </a:rPr>
              <a:t>…</a:t>
            </a:r>
            <a:endParaRPr lang="en-US" dirty="0">
              <a:solidFill>
                <a:srgbClr val="00B050"/>
              </a:solidFill>
            </a:endParaRPr>
          </a:p>
        </p:txBody>
      </p:sp>
      <p:sp>
        <p:nvSpPr>
          <p:cNvPr id="3" name="Content Placeholder 2"/>
          <p:cNvSpPr>
            <a:spLocks noGrp="1"/>
          </p:cNvSpPr>
          <p:nvPr>
            <p:ph idx="1"/>
          </p:nvPr>
        </p:nvSpPr>
        <p:spPr>
          <a:xfrm>
            <a:off x="838199" y="1773045"/>
            <a:ext cx="10747917" cy="2910468"/>
          </a:xfrm>
        </p:spPr>
        <p:txBody>
          <a:bodyPr>
            <a:noAutofit/>
          </a:bodyPr>
          <a:lstStyle/>
          <a:p>
            <a:r>
              <a:rPr lang="en-KE" sz="3200" dirty="0" smtClean="0"/>
              <a:t>is </a:t>
            </a:r>
            <a:r>
              <a:rPr lang="en-KE" sz="3200" dirty="0"/>
              <a:t>not reached by all groups. </a:t>
            </a:r>
            <a:endParaRPr lang="en-US" sz="3200" dirty="0" smtClean="0"/>
          </a:p>
          <a:p>
            <a:r>
              <a:rPr lang="en-KE" sz="3200" dirty="0" smtClean="0"/>
              <a:t>If </a:t>
            </a:r>
            <a:r>
              <a:rPr lang="en-KE" sz="3200" dirty="0"/>
              <a:t>group members can evolve to stage four, their capacity, range, and depth of personal relations expand to </a:t>
            </a:r>
            <a:r>
              <a:rPr lang="en-KE" sz="3200" b="1" dirty="0"/>
              <a:t>true interdependence</a:t>
            </a:r>
            <a:r>
              <a:rPr lang="en-KE" sz="3200" dirty="0"/>
              <a:t>. </a:t>
            </a:r>
            <a:endParaRPr lang="en-US" sz="3200" dirty="0" smtClean="0"/>
          </a:p>
          <a:p>
            <a:r>
              <a:rPr lang="en-KE" sz="3200" dirty="0" smtClean="0"/>
              <a:t>In </a:t>
            </a:r>
            <a:r>
              <a:rPr lang="en-KE" sz="3200" dirty="0"/>
              <a:t>this stage, people can work independently, in subgroups, or as a total unit with equal competencies.</a:t>
            </a:r>
            <a:endParaRPr lang="en-US" sz="3200" dirty="0"/>
          </a:p>
        </p:txBody>
      </p:sp>
    </p:spTree>
    <p:extLst>
      <p:ext uri="{BB962C8B-B14F-4D97-AF65-F5344CB8AC3E}">
        <p14:creationId xmlns:p14="http://schemas.microsoft.com/office/powerpoint/2010/main" val="2811672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256479"/>
            <a:ext cx="8902390" cy="1683833"/>
          </a:xfrm>
        </p:spPr>
        <p:txBody>
          <a:bodyPr/>
          <a:lstStyle/>
          <a:p>
            <a:r>
              <a:rPr lang="en-US" b="1" dirty="0" smtClean="0">
                <a:solidFill>
                  <a:srgbClr val="00B050"/>
                </a:solidFill>
              </a:rPr>
              <a:t>ADJOURNING</a:t>
            </a:r>
            <a:endParaRPr lang="en-US" b="1" dirty="0">
              <a:solidFill>
                <a:srgbClr val="00B050"/>
              </a:solidFill>
            </a:endParaRPr>
          </a:p>
        </p:txBody>
      </p:sp>
      <p:sp>
        <p:nvSpPr>
          <p:cNvPr id="5" name="Subtitle 4"/>
          <p:cNvSpPr>
            <a:spLocks noGrp="1"/>
          </p:cNvSpPr>
          <p:nvPr>
            <p:ph type="subTitle" idx="1"/>
          </p:nvPr>
        </p:nvSpPr>
        <p:spPr>
          <a:xfrm>
            <a:off x="4483100" y="8798507"/>
            <a:ext cx="9144000" cy="1655762"/>
          </a:xfrm>
        </p:spPr>
        <p:txBody>
          <a:bodyPr/>
          <a:lstStyle/>
          <a:p>
            <a:endParaRPr lang="en-US" dirty="0"/>
          </a:p>
        </p:txBody>
      </p:sp>
      <p:pic>
        <p:nvPicPr>
          <p:cNvPr id="10242" name="Picture 2" descr="Photo close-up hourglass and judge ga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2778512"/>
            <a:ext cx="596265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474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B050"/>
                </a:solidFill>
              </a:rPr>
              <a:t>Stages of Team Development</a:t>
            </a:r>
            <a:endParaRPr lang="en-US" b="1" dirty="0"/>
          </a:p>
        </p:txBody>
      </p:sp>
      <p:sp>
        <p:nvSpPr>
          <p:cNvPr id="3" name="Content Placeholder 2"/>
          <p:cNvSpPr>
            <a:spLocks noGrp="1"/>
          </p:cNvSpPr>
          <p:nvPr>
            <p:ph idx="1"/>
          </p:nvPr>
        </p:nvSpPr>
        <p:spPr>
          <a:xfrm>
            <a:off x="1025236" y="1616364"/>
            <a:ext cx="1810327" cy="526473"/>
          </a:xfrm>
        </p:spPr>
        <p:txBody>
          <a:bodyPr>
            <a:noAutofit/>
          </a:bodyPr>
          <a:lstStyle/>
          <a:p>
            <a:pPr marL="0" indent="0">
              <a:buNone/>
            </a:pPr>
            <a:r>
              <a:rPr lang="en-US" sz="3200" b="1" dirty="0" smtClean="0">
                <a:solidFill>
                  <a:srgbClr val="0404C8"/>
                </a:solidFill>
              </a:rPr>
              <a:t>Forming </a:t>
            </a:r>
          </a:p>
          <a:p>
            <a:endParaRPr lang="en-US" sz="3200" b="1" dirty="0">
              <a:solidFill>
                <a:srgbClr val="0404C8"/>
              </a:solidFill>
            </a:endParaRPr>
          </a:p>
        </p:txBody>
      </p:sp>
      <p:sp>
        <p:nvSpPr>
          <p:cNvPr id="5" name="Up-Down Arrow 4"/>
          <p:cNvSpPr/>
          <p:nvPr/>
        </p:nvSpPr>
        <p:spPr>
          <a:xfrm flipH="1">
            <a:off x="1902692" y="2142836"/>
            <a:ext cx="332509" cy="72043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403928" y="2663539"/>
            <a:ext cx="2235200" cy="584775"/>
          </a:xfrm>
          <a:prstGeom prst="rect">
            <a:avLst/>
          </a:prstGeom>
          <a:noFill/>
        </p:spPr>
        <p:txBody>
          <a:bodyPr wrap="square" rtlCol="0">
            <a:spAutoFit/>
          </a:bodyPr>
          <a:lstStyle/>
          <a:p>
            <a:r>
              <a:rPr lang="en-US" sz="3200" b="1" dirty="0" smtClean="0">
                <a:solidFill>
                  <a:srgbClr val="C00000"/>
                </a:solidFill>
              </a:rPr>
              <a:t>Storming</a:t>
            </a:r>
            <a:endParaRPr lang="en-US" sz="3200" b="1" dirty="0">
              <a:solidFill>
                <a:srgbClr val="C00000"/>
              </a:solidFill>
            </a:endParaRPr>
          </a:p>
        </p:txBody>
      </p:sp>
      <p:sp>
        <p:nvSpPr>
          <p:cNvPr id="7" name="Up-Down Arrow 6"/>
          <p:cNvSpPr/>
          <p:nvPr/>
        </p:nvSpPr>
        <p:spPr>
          <a:xfrm flipH="1">
            <a:off x="2503055" y="3182217"/>
            <a:ext cx="332509" cy="720437"/>
          </a:xfrm>
          <a:prstGeom prst="up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8" name="TextBox 7"/>
          <p:cNvSpPr txBox="1"/>
          <p:nvPr/>
        </p:nvSpPr>
        <p:spPr>
          <a:xfrm>
            <a:off x="2022764" y="3829623"/>
            <a:ext cx="2863274" cy="535531"/>
          </a:xfrm>
          <a:prstGeom prst="rect">
            <a:avLst/>
          </a:prstGeom>
          <a:noFill/>
        </p:spPr>
        <p:txBody>
          <a:bodyPr wrap="square" rtlCol="0">
            <a:spAutoFit/>
          </a:bodyPr>
          <a:lstStyle/>
          <a:p>
            <a:pPr>
              <a:lnSpc>
                <a:spcPct val="90000"/>
              </a:lnSpc>
              <a:spcBef>
                <a:spcPts val="1000"/>
              </a:spcBef>
            </a:pPr>
            <a:r>
              <a:rPr lang="en-US" sz="3200" b="1" dirty="0">
                <a:solidFill>
                  <a:srgbClr val="0404C8"/>
                </a:solidFill>
              </a:rPr>
              <a:t>Norming</a:t>
            </a:r>
          </a:p>
        </p:txBody>
      </p:sp>
      <p:sp>
        <p:nvSpPr>
          <p:cNvPr id="9" name="Up-Down Arrow 8"/>
          <p:cNvSpPr/>
          <p:nvPr/>
        </p:nvSpPr>
        <p:spPr>
          <a:xfrm flipH="1">
            <a:off x="3108035" y="4221166"/>
            <a:ext cx="327892" cy="725297"/>
          </a:xfrm>
          <a:prstGeom prst="upDownArrow">
            <a:avLst>
              <a:gd name="adj1" fmla="val 50000"/>
              <a:gd name="adj2" fmla="val 330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669309" y="4799439"/>
            <a:ext cx="2946400" cy="584775"/>
          </a:xfrm>
          <a:prstGeom prst="rect">
            <a:avLst/>
          </a:prstGeom>
          <a:noFill/>
        </p:spPr>
        <p:txBody>
          <a:bodyPr wrap="square" rtlCol="0">
            <a:spAutoFit/>
          </a:bodyPr>
          <a:lstStyle/>
          <a:p>
            <a:r>
              <a:rPr lang="en-US" sz="3200" b="1" dirty="0" smtClean="0">
                <a:solidFill>
                  <a:schemeClr val="accent2"/>
                </a:solidFill>
              </a:rPr>
              <a:t>Performing</a:t>
            </a:r>
            <a:endParaRPr lang="en-US" sz="3200" b="1" dirty="0">
              <a:solidFill>
                <a:schemeClr val="accent2"/>
              </a:solidFill>
            </a:endParaRPr>
          </a:p>
        </p:txBody>
      </p:sp>
      <p:sp>
        <p:nvSpPr>
          <p:cNvPr id="11" name="Up-Down Arrow 10"/>
          <p:cNvSpPr/>
          <p:nvPr/>
        </p:nvSpPr>
        <p:spPr>
          <a:xfrm flipH="1">
            <a:off x="4160983" y="5264727"/>
            <a:ext cx="327890" cy="715818"/>
          </a:xfrm>
          <a:prstGeom prst="up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713019" y="5844883"/>
            <a:ext cx="2382982" cy="535531"/>
          </a:xfrm>
          <a:prstGeom prst="rect">
            <a:avLst/>
          </a:prstGeom>
          <a:noFill/>
        </p:spPr>
        <p:txBody>
          <a:bodyPr wrap="square" rtlCol="0">
            <a:spAutoFit/>
          </a:bodyPr>
          <a:lstStyle/>
          <a:p>
            <a:pPr>
              <a:lnSpc>
                <a:spcPct val="90000"/>
              </a:lnSpc>
              <a:spcBef>
                <a:spcPts val="1000"/>
              </a:spcBef>
            </a:pPr>
            <a:r>
              <a:rPr lang="en-US" sz="3200" b="1" dirty="0">
                <a:solidFill>
                  <a:srgbClr val="0404C8"/>
                </a:solidFill>
              </a:rPr>
              <a:t>Adjourning</a:t>
            </a:r>
          </a:p>
        </p:txBody>
      </p:sp>
      <p:pic>
        <p:nvPicPr>
          <p:cNvPr id="1026" name="Picture 2" descr="Blue and red wooden block stacking as step stair success in business growth conce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79014"/>
            <a:ext cx="596265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023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KE" b="1" dirty="0" smtClean="0">
                <a:solidFill>
                  <a:srgbClr val="00B050"/>
                </a:solidFill>
              </a:rPr>
              <a:t>Adjourning</a:t>
            </a:r>
            <a:r>
              <a:rPr lang="en-US" dirty="0" smtClean="0">
                <a:solidFill>
                  <a:srgbClr val="00B050"/>
                </a:solidFill>
              </a:rPr>
              <a:t/>
            </a:r>
            <a:br>
              <a:rPr lang="en-US" dirty="0" smtClean="0">
                <a:solidFill>
                  <a:srgbClr val="00B050"/>
                </a:solidFill>
              </a:rPr>
            </a:br>
            <a:endParaRPr lang="en-US" dirty="0">
              <a:solidFill>
                <a:srgbClr val="00B050"/>
              </a:solidFill>
            </a:endParaRPr>
          </a:p>
        </p:txBody>
      </p:sp>
      <p:sp>
        <p:nvSpPr>
          <p:cNvPr id="3" name="Content Placeholder 2"/>
          <p:cNvSpPr>
            <a:spLocks noGrp="1"/>
          </p:cNvSpPr>
          <p:nvPr>
            <p:ph idx="1"/>
          </p:nvPr>
        </p:nvSpPr>
        <p:spPr>
          <a:xfrm>
            <a:off x="858644" y="1115122"/>
            <a:ext cx="10495156" cy="5061841"/>
          </a:xfrm>
        </p:spPr>
        <p:txBody>
          <a:bodyPr/>
          <a:lstStyle/>
          <a:p>
            <a:pPr marL="0" indent="0">
              <a:buNone/>
            </a:pPr>
            <a:r>
              <a:rPr lang="en-KE" dirty="0" smtClean="0"/>
              <a:t>In </a:t>
            </a:r>
            <a:r>
              <a:rPr lang="en-KE" dirty="0"/>
              <a:t>this stage typically team members are ready to leave </a:t>
            </a:r>
            <a:r>
              <a:rPr lang="en-KE" dirty="0" smtClean="0"/>
              <a:t>(</a:t>
            </a:r>
            <a:r>
              <a:rPr lang="en-US" dirty="0" smtClean="0"/>
              <a:t>project</a:t>
            </a:r>
            <a:r>
              <a:rPr lang="en-KE" dirty="0" smtClean="0"/>
              <a:t> </a:t>
            </a:r>
            <a:r>
              <a:rPr lang="en-KE" dirty="0"/>
              <a:t>termination) causing significant change to the team structure, membership, or purpose </a:t>
            </a:r>
            <a:r>
              <a:rPr lang="en-KE" dirty="0" smtClean="0"/>
              <a:t> </a:t>
            </a:r>
            <a:endParaRPr lang="en-US" dirty="0" smtClean="0"/>
          </a:p>
          <a:p>
            <a:pPr marL="0" indent="0">
              <a:buNone/>
            </a:pPr>
            <a:r>
              <a:rPr lang="en-KE" dirty="0" smtClean="0"/>
              <a:t>They </a:t>
            </a:r>
            <a:r>
              <a:rPr lang="en-KE" dirty="0"/>
              <a:t>experience change and transition. </a:t>
            </a:r>
            <a:endParaRPr lang="en-US" dirty="0" smtClean="0"/>
          </a:p>
          <a:p>
            <a:pPr marL="0" indent="0">
              <a:buNone/>
            </a:pPr>
            <a:r>
              <a:rPr lang="en-KE" dirty="0" smtClean="0"/>
              <a:t>While </a:t>
            </a:r>
            <a:r>
              <a:rPr lang="en-KE" dirty="0"/>
              <a:t>the group continues to perform productively, they also need time to manage their feelings of termination and transition.</a:t>
            </a:r>
            <a:endParaRPr lang="en-US" dirty="0"/>
          </a:p>
          <a:p>
            <a:endParaRPr lang="en-US" dirty="0"/>
          </a:p>
        </p:txBody>
      </p:sp>
      <p:pic>
        <p:nvPicPr>
          <p:cNvPr id="5" name="Picture 2" descr="Photo close-up hourglass and judge ga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258" y="4014439"/>
            <a:ext cx="4326905" cy="2882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8148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B050"/>
                </a:solidFill>
              </a:rPr>
              <a:t>Adjourning</a:t>
            </a:r>
            <a:endParaRPr lang="en-US" dirty="0"/>
          </a:p>
        </p:txBody>
      </p:sp>
      <p:sp>
        <p:nvSpPr>
          <p:cNvPr id="5" name="Content Placeholder 4"/>
          <p:cNvSpPr>
            <a:spLocks noGrp="1"/>
          </p:cNvSpPr>
          <p:nvPr>
            <p:ph sz="half" idx="1"/>
          </p:nvPr>
        </p:nvSpPr>
        <p:spPr/>
        <p:txBody>
          <a:bodyPr>
            <a:normAutofit/>
          </a:bodyPr>
          <a:lstStyle/>
          <a:p>
            <a:pPr marL="0" lvl="0" indent="0">
              <a:buNone/>
            </a:pPr>
            <a:r>
              <a:rPr lang="en-KE" b="1" dirty="0" smtClean="0"/>
              <a:t>Observable Behaviours </a:t>
            </a:r>
            <a:endParaRPr lang="en-US" b="1" dirty="0" smtClean="0"/>
          </a:p>
          <a:p>
            <a:pPr lvl="0"/>
            <a:r>
              <a:rPr lang="en-KE" dirty="0" smtClean="0"/>
              <a:t>Visible signs of grief</a:t>
            </a:r>
            <a:endParaRPr lang="en-US" dirty="0" smtClean="0"/>
          </a:p>
          <a:p>
            <a:pPr lvl="0"/>
            <a:r>
              <a:rPr lang="en-KE" dirty="0" smtClean="0"/>
              <a:t>Momentum slows down</a:t>
            </a:r>
            <a:endParaRPr lang="en-US" dirty="0" smtClean="0"/>
          </a:p>
          <a:p>
            <a:pPr lvl="0"/>
            <a:r>
              <a:rPr lang="en-KE" dirty="0" smtClean="0"/>
              <a:t>Restless Behaviour</a:t>
            </a:r>
            <a:endParaRPr lang="en-US" dirty="0" smtClean="0"/>
          </a:p>
          <a:p>
            <a:pPr lvl="0"/>
            <a:r>
              <a:rPr lang="en-KE" dirty="0" smtClean="0"/>
              <a:t>Bursts of extreme energy usually followed by lack of energy</a:t>
            </a:r>
            <a:endParaRPr lang="en-US" dirty="0" smtClean="0"/>
          </a:p>
          <a:p>
            <a:endParaRPr lang="en-US" dirty="0"/>
          </a:p>
        </p:txBody>
      </p:sp>
      <p:sp>
        <p:nvSpPr>
          <p:cNvPr id="6" name="Content Placeholder 5"/>
          <p:cNvSpPr>
            <a:spLocks noGrp="1"/>
          </p:cNvSpPr>
          <p:nvPr>
            <p:ph sz="half" idx="2"/>
          </p:nvPr>
        </p:nvSpPr>
        <p:spPr/>
        <p:txBody>
          <a:bodyPr>
            <a:normAutofit/>
          </a:bodyPr>
          <a:lstStyle/>
          <a:p>
            <a:pPr marL="0" lvl="0" indent="0">
              <a:buNone/>
            </a:pPr>
            <a:r>
              <a:rPr lang="en-KE" b="1" dirty="0" smtClean="0"/>
              <a:t>Feelings and Thoughts </a:t>
            </a:r>
            <a:endParaRPr lang="en-US" b="1" dirty="0" smtClean="0"/>
          </a:p>
          <a:p>
            <a:pPr lvl="0"/>
            <a:r>
              <a:rPr lang="en-KE" dirty="0" smtClean="0"/>
              <a:t>Sadness</a:t>
            </a:r>
            <a:endParaRPr lang="en-US" dirty="0" smtClean="0"/>
          </a:p>
          <a:p>
            <a:pPr lvl="0"/>
            <a:r>
              <a:rPr lang="en-KE" dirty="0" smtClean="0"/>
              <a:t>Humour (that to outsiders could appear cruel)</a:t>
            </a:r>
            <a:endParaRPr lang="en-US" dirty="0" smtClean="0"/>
          </a:p>
          <a:p>
            <a:pPr lvl="0"/>
            <a:r>
              <a:rPr lang="en-KE" dirty="0" smtClean="0"/>
              <a:t>Glad it is over – relief</a:t>
            </a:r>
            <a:endParaRPr lang="en-US" dirty="0" smtClean="0"/>
          </a:p>
        </p:txBody>
      </p:sp>
    </p:spTree>
    <p:extLst>
      <p:ext uri="{BB962C8B-B14F-4D97-AF65-F5344CB8AC3E}">
        <p14:creationId xmlns:p14="http://schemas.microsoft.com/office/powerpoint/2010/main" val="30911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00B050"/>
                </a:solidFill>
              </a:rPr>
              <a:t>Adjourning</a:t>
            </a:r>
            <a:endParaRPr lang="en-US" dirty="0"/>
          </a:p>
        </p:txBody>
      </p:sp>
      <p:sp>
        <p:nvSpPr>
          <p:cNvPr id="5" name="Content Placeholder 4"/>
          <p:cNvSpPr>
            <a:spLocks noGrp="1"/>
          </p:cNvSpPr>
          <p:nvPr>
            <p:ph sz="half" idx="1"/>
          </p:nvPr>
        </p:nvSpPr>
        <p:spPr/>
        <p:txBody>
          <a:bodyPr>
            <a:normAutofit/>
          </a:bodyPr>
          <a:lstStyle/>
          <a:p>
            <a:pPr marL="0" lvl="0" indent="0">
              <a:buNone/>
            </a:pPr>
            <a:r>
              <a:rPr lang="en-KE" b="1" dirty="0" smtClean="0"/>
              <a:t>Team Needs  </a:t>
            </a:r>
            <a:endParaRPr lang="en-US" b="1" dirty="0" smtClean="0"/>
          </a:p>
          <a:p>
            <a:pPr lvl="0"/>
            <a:r>
              <a:rPr lang="en-KE" dirty="0" smtClean="0"/>
              <a:t>Evaluate the efforts of the team</a:t>
            </a:r>
            <a:endParaRPr lang="en-US" dirty="0" smtClean="0"/>
          </a:p>
          <a:p>
            <a:pPr lvl="0"/>
            <a:r>
              <a:rPr lang="en-KE" dirty="0" smtClean="0"/>
              <a:t>Tie up loose ends and tasks</a:t>
            </a:r>
            <a:endParaRPr lang="en-US" dirty="0" smtClean="0"/>
          </a:p>
          <a:p>
            <a:pPr lvl="0"/>
            <a:r>
              <a:rPr lang="en-KE" dirty="0" smtClean="0"/>
              <a:t>Recognize and reward team efforts</a:t>
            </a:r>
            <a:endParaRPr lang="en-US" dirty="0" smtClean="0"/>
          </a:p>
          <a:p>
            <a:endParaRPr lang="en-US" dirty="0"/>
          </a:p>
        </p:txBody>
      </p:sp>
      <p:sp>
        <p:nvSpPr>
          <p:cNvPr id="6" name="Content Placeholder 5"/>
          <p:cNvSpPr>
            <a:spLocks noGrp="1"/>
          </p:cNvSpPr>
          <p:nvPr>
            <p:ph sz="half" idx="2"/>
          </p:nvPr>
        </p:nvSpPr>
        <p:spPr>
          <a:xfrm>
            <a:off x="6096000" y="1690688"/>
            <a:ext cx="5257800" cy="4486275"/>
          </a:xfrm>
        </p:spPr>
        <p:txBody>
          <a:bodyPr>
            <a:normAutofit/>
          </a:bodyPr>
          <a:lstStyle/>
          <a:p>
            <a:pPr marL="0" lvl="0" indent="0">
              <a:buNone/>
            </a:pPr>
            <a:r>
              <a:rPr lang="en-KE" b="1" dirty="0" smtClean="0"/>
              <a:t>Leadership Required</a:t>
            </a:r>
            <a:endParaRPr lang="en-US" b="1" dirty="0" smtClean="0"/>
          </a:p>
          <a:p>
            <a:r>
              <a:rPr lang="en-US" dirty="0" smtClean="0"/>
              <a:t>Project leads</a:t>
            </a:r>
            <a:r>
              <a:rPr lang="en-KE" dirty="0" smtClean="0"/>
              <a:t> help team develop options for termination </a:t>
            </a:r>
            <a:endParaRPr lang="en-US" dirty="0" smtClean="0"/>
          </a:p>
          <a:p>
            <a:r>
              <a:rPr lang="en-US" dirty="0" smtClean="0"/>
              <a:t>Good listening</a:t>
            </a:r>
            <a:endParaRPr lang="en-US" dirty="0" smtClean="0"/>
          </a:p>
          <a:p>
            <a:pPr lvl="0"/>
            <a:r>
              <a:rPr lang="en-KE" dirty="0" smtClean="0"/>
              <a:t>Reflection and carry forth collaborative learning to next opportunity</a:t>
            </a:r>
            <a:endParaRPr lang="en-US" dirty="0" smtClean="0"/>
          </a:p>
          <a:p>
            <a:endParaRPr lang="en-US" dirty="0"/>
          </a:p>
        </p:txBody>
      </p:sp>
    </p:spTree>
    <p:extLst>
      <p:ext uri="{BB962C8B-B14F-4D97-AF65-F5344CB8AC3E}">
        <p14:creationId xmlns:p14="http://schemas.microsoft.com/office/powerpoint/2010/main" val="270287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KE" b="1" dirty="0" smtClean="0">
                <a:solidFill>
                  <a:srgbClr val="00B050"/>
                </a:solidFill>
              </a:rPr>
              <a:t>The final stage, adjourning</a:t>
            </a:r>
            <a:r>
              <a:rPr lang="en-US" b="1" dirty="0" smtClean="0">
                <a:solidFill>
                  <a:srgbClr val="00B050"/>
                </a:solidFill>
              </a:rPr>
              <a:t>…</a:t>
            </a:r>
            <a:endParaRPr lang="en-US" dirty="0">
              <a:solidFill>
                <a:srgbClr val="00B050"/>
              </a:solidFill>
            </a:endParaRPr>
          </a:p>
        </p:txBody>
      </p:sp>
      <p:sp>
        <p:nvSpPr>
          <p:cNvPr id="3" name="Content Placeholder 2"/>
          <p:cNvSpPr>
            <a:spLocks noGrp="1"/>
          </p:cNvSpPr>
          <p:nvPr>
            <p:ph idx="1"/>
          </p:nvPr>
        </p:nvSpPr>
        <p:spPr>
          <a:xfrm>
            <a:off x="892098" y="1628078"/>
            <a:ext cx="10461702" cy="4548885"/>
          </a:xfrm>
        </p:spPr>
        <p:txBody>
          <a:bodyPr/>
          <a:lstStyle/>
          <a:p>
            <a:r>
              <a:rPr lang="en-KE" dirty="0" smtClean="0"/>
              <a:t>involves </a:t>
            </a:r>
            <a:r>
              <a:rPr lang="en-KE" dirty="0"/>
              <a:t>the termination of task behaviours and disengagement from relationships. </a:t>
            </a:r>
            <a:endParaRPr lang="en-US" dirty="0" smtClean="0"/>
          </a:p>
          <a:p>
            <a:r>
              <a:rPr lang="en-KE" dirty="0" smtClean="0"/>
              <a:t>A </a:t>
            </a:r>
            <a:r>
              <a:rPr lang="en-KE" dirty="0"/>
              <a:t>planned conclusion usually includes recognition for participation and achievement and an opportunity for members to say personal goodbyes. </a:t>
            </a:r>
            <a:endParaRPr lang="en-US" dirty="0" smtClean="0"/>
          </a:p>
          <a:p>
            <a:r>
              <a:rPr lang="en-KE" dirty="0" smtClean="0"/>
              <a:t>Concluding </a:t>
            </a:r>
            <a:r>
              <a:rPr lang="en-KE" dirty="0"/>
              <a:t>a group can create some apprehension – in effect, a minor crisis. </a:t>
            </a:r>
            <a:endParaRPr lang="en-US" dirty="0" smtClean="0"/>
          </a:p>
          <a:p>
            <a:r>
              <a:rPr lang="en-KE" dirty="0" smtClean="0"/>
              <a:t>The </a:t>
            </a:r>
            <a:r>
              <a:rPr lang="en-KE" dirty="0"/>
              <a:t>termination of the group is a regressive movement from giving up control to giving up inclusion in the group.</a:t>
            </a:r>
            <a:endParaRPr lang="en-US" dirty="0"/>
          </a:p>
          <a:p>
            <a:endParaRPr lang="en-US" dirty="0"/>
          </a:p>
        </p:txBody>
      </p:sp>
    </p:spTree>
    <p:extLst>
      <p:ext uri="{BB962C8B-B14F-4D97-AF65-F5344CB8AC3E}">
        <p14:creationId xmlns:p14="http://schemas.microsoft.com/office/powerpoint/2010/main" val="113831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4800" dirty="0" smtClean="0">
                <a:solidFill>
                  <a:srgbClr val="0070C0"/>
                </a:solidFill>
              </a:rPr>
              <a:t>THANK YOU</a:t>
            </a:r>
            <a:endParaRPr lang="en-US" sz="4800" dirty="0">
              <a:solidFill>
                <a:srgbClr val="0070C0"/>
              </a:solidFill>
            </a:endParaRPr>
          </a:p>
        </p:txBody>
      </p:sp>
    </p:spTree>
    <p:extLst>
      <p:ext uri="{BB962C8B-B14F-4D97-AF65-F5344CB8AC3E}">
        <p14:creationId xmlns:p14="http://schemas.microsoft.com/office/powerpoint/2010/main" val="1328917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2871" y="235816"/>
            <a:ext cx="10468263" cy="807893"/>
          </a:xfrm>
        </p:spPr>
        <p:txBody>
          <a:bodyPr>
            <a:normAutofit fontScale="90000"/>
          </a:bodyPr>
          <a:lstStyle/>
          <a:p>
            <a:r>
              <a:rPr lang="en-KE" b="1" dirty="0" smtClean="0">
                <a:solidFill>
                  <a:srgbClr val="00B050"/>
                </a:solidFill>
              </a:rPr>
              <a:t>Stages of team Development</a:t>
            </a:r>
            <a:r>
              <a:rPr lang="en-US" dirty="0" smtClean="0">
                <a:solidFill>
                  <a:srgbClr val="00B050"/>
                </a:solidFill>
              </a:rPr>
              <a:t/>
            </a:r>
            <a:br>
              <a:rPr lang="en-US" dirty="0" smtClean="0">
                <a:solidFill>
                  <a:srgbClr val="00B050"/>
                </a:solidFill>
              </a:rPr>
            </a:br>
            <a:endParaRPr lang="en-US" dirty="0">
              <a:solidFill>
                <a:srgbClr val="00B050"/>
              </a:solidFill>
            </a:endParaRPr>
          </a:p>
        </p:txBody>
      </p:sp>
      <p:sp>
        <p:nvSpPr>
          <p:cNvPr id="3" name="Content Placeholder 2"/>
          <p:cNvSpPr>
            <a:spLocks noGrp="1"/>
          </p:cNvSpPr>
          <p:nvPr>
            <p:ph idx="1"/>
          </p:nvPr>
        </p:nvSpPr>
        <p:spPr>
          <a:xfrm>
            <a:off x="526473" y="738909"/>
            <a:ext cx="11425381" cy="6428509"/>
          </a:xfrm>
        </p:spPr>
        <p:txBody>
          <a:bodyPr>
            <a:noAutofit/>
          </a:bodyPr>
          <a:lstStyle/>
          <a:p>
            <a:r>
              <a:rPr lang="en-KE" dirty="0" smtClean="0"/>
              <a:t>These </a:t>
            </a:r>
            <a:r>
              <a:rPr lang="en-KE" dirty="0"/>
              <a:t>stages are commonly known as: </a:t>
            </a:r>
            <a:r>
              <a:rPr lang="en-KE" b="1" i="1" dirty="0"/>
              <a:t>Forming, Storming, Norming, Performing, and Adjourning</a:t>
            </a:r>
            <a:r>
              <a:rPr lang="en-KE" dirty="0"/>
              <a:t>. </a:t>
            </a:r>
            <a:endParaRPr lang="en-US" dirty="0" smtClean="0"/>
          </a:p>
          <a:p>
            <a:r>
              <a:rPr lang="en-KE" dirty="0" smtClean="0"/>
              <a:t>Tuckman's </a:t>
            </a:r>
            <a:r>
              <a:rPr lang="en-KE" dirty="0"/>
              <a:t>model explains that as the team develops maturity and ability, relationships </a:t>
            </a:r>
            <a:r>
              <a:rPr lang="en-US" dirty="0" smtClean="0"/>
              <a:t>are </a:t>
            </a:r>
            <a:r>
              <a:rPr lang="en-KE" dirty="0" smtClean="0"/>
              <a:t>establish</a:t>
            </a:r>
            <a:r>
              <a:rPr lang="en-US" dirty="0" err="1" smtClean="0"/>
              <a:t>ed</a:t>
            </a:r>
            <a:r>
              <a:rPr lang="en-KE" dirty="0" smtClean="0"/>
              <a:t>, </a:t>
            </a:r>
            <a:r>
              <a:rPr lang="en-KE" dirty="0"/>
              <a:t>and leadership style changes to more collaborative or shared leadership.</a:t>
            </a:r>
            <a:endParaRPr lang="en-US" dirty="0"/>
          </a:p>
          <a:p>
            <a:r>
              <a:rPr lang="en-KE" dirty="0"/>
              <a:t>Tuckman's original work simply described the way he had observed groups evolve, whether they were conscious of it or not. </a:t>
            </a:r>
            <a:endParaRPr lang="en-US" dirty="0" smtClean="0"/>
          </a:p>
          <a:p>
            <a:r>
              <a:rPr lang="en-KE" dirty="0" smtClean="0"/>
              <a:t>In </a:t>
            </a:r>
            <a:r>
              <a:rPr lang="en-KE" dirty="0"/>
              <a:t>the real world, teams are often forming and changing, and each time that happens, they can move to a different Tuckman Stage. </a:t>
            </a:r>
            <a:endParaRPr lang="en-US" dirty="0" smtClean="0"/>
          </a:p>
          <a:p>
            <a:r>
              <a:rPr lang="en-KE" dirty="0" smtClean="0"/>
              <a:t>A </a:t>
            </a:r>
            <a:r>
              <a:rPr lang="en-KE" dirty="0"/>
              <a:t>group might be happily Norming or Performing, but a new member might force them back into Storming, or a team member may miss meetings causing the team to fall back into Storming. </a:t>
            </a:r>
            <a:endParaRPr lang="en-US" dirty="0" smtClean="0"/>
          </a:p>
          <a:p>
            <a:r>
              <a:rPr lang="en-US" dirty="0" smtClean="0"/>
              <a:t>Leaders should be</a:t>
            </a:r>
            <a:r>
              <a:rPr lang="en-KE" dirty="0" smtClean="0"/>
              <a:t> </a:t>
            </a:r>
            <a:r>
              <a:rPr lang="en-KE" dirty="0"/>
              <a:t>ready for this </a:t>
            </a:r>
            <a:r>
              <a:rPr lang="en-KE" dirty="0" smtClean="0"/>
              <a:t>and </a:t>
            </a:r>
            <a:r>
              <a:rPr lang="en-KE" dirty="0"/>
              <a:t>help the team get back to Performing as quickly as possible.</a:t>
            </a:r>
            <a:endParaRPr lang="en-US" dirty="0"/>
          </a:p>
          <a:p>
            <a:endParaRPr lang="en-US" dirty="0"/>
          </a:p>
        </p:txBody>
      </p:sp>
    </p:spTree>
    <p:extLst>
      <p:ext uri="{BB962C8B-B14F-4D97-AF65-F5344CB8AC3E}">
        <p14:creationId xmlns:p14="http://schemas.microsoft.com/office/powerpoint/2010/main" val="9723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77818" y="1117600"/>
            <a:ext cx="6257796" cy="2392363"/>
          </a:xfrm>
        </p:spPr>
        <p:txBody>
          <a:bodyPr>
            <a:normAutofit/>
          </a:bodyPr>
          <a:lstStyle/>
          <a:p>
            <a:r>
              <a:rPr lang="en-US" sz="4400" b="1" dirty="0">
                <a:solidFill>
                  <a:srgbClr val="0404C8"/>
                </a:solidFill>
                <a:latin typeface="+mn-lt"/>
                <a:ea typeface="+mn-ea"/>
                <a:cs typeface="+mn-cs"/>
              </a:rPr>
              <a:t>FORMING</a:t>
            </a:r>
          </a:p>
        </p:txBody>
      </p:sp>
      <p:sp>
        <p:nvSpPr>
          <p:cNvPr id="5" name="Subtitle 4"/>
          <p:cNvSpPr>
            <a:spLocks noGrp="1"/>
          </p:cNvSpPr>
          <p:nvPr>
            <p:ph type="subTitle" idx="1"/>
          </p:nvPr>
        </p:nvSpPr>
        <p:spPr>
          <a:xfrm>
            <a:off x="9374107" y="4882305"/>
            <a:ext cx="1338597" cy="71608"/>
          </a:xfrm>
        </p:spPr>
        <p:txBody>
          <a:bodyPr>
            <a:normAutofit fontScale="25000" lnSpcReduction="20000"/>
          </a:bodyPr>
          <a:lstStyle/>
          <a:p>
            <a:endParaRPr lang="en-US" dirty="0"/>
          </a:p>
        </p:txBody>
      </p:sp>
      <p:pic>
        <p:nvPicPr>
          <p:cNvPr id="2050" name="Picture 2" descr="person holding green plastic shov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2" y="0"/>
            <a:ext cx="457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289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KE" b="1" dirty="0" smtClean="0">
                <a:solidFill>
                  <a:srgbClr val="00B050"/>
                </a:solidFill>
              </a:rPr>
              <a:t>Forming</a:t>
            </a:r>
            <a:r>
              <a:rPr lang="en-US" dirty="0" smtClean="0">
                <a:solidFill>
                  <a:srgbClr val="00B050"/>
                </a:solidFill>
              </a:rPr>
              <a:t/>
            </a:r>
            <a:br>
              <a:rPr lang="en-US" dirty="0" smtClean="0">
                <a:solidFill>
                  <a:srgbClr val="00B050"/>
                </a:solidFill>
              </a:rPr>
            </a:br>
            <a:endParaRPr lang="en-US" dirty="0">
              <a:solidFill>
                <a:srgbClr val="00B050"/>
              </a:solidFill>
            </a:endParaRPr>
          </a:p>
        </p:txBody>
      </p:sp>
      <p:sp>
        <p:nvSpPr>
          <p:cNvPr id="3" name="Content Placeholder 2"/>
          <p:cNvSpPr>
            <a:spLocks noGrp="1"/>
          </p:cNvSpPr>
          <p:nvPr>
            <p:ph idx="1"/>
          </p:nvPr>
        </p:nvSpPr>
        <p:spPr>
          <a:xfrm>
            <a:off x="838200" y="1048215"/>
            <a:ext cx="10647556" cy="2304585"/>
          </a:xfrm>
        </p:spPr>
        <p:txBody>
          <a:bodyPr/>
          <a:lstStyle/>
          <a:p>
            <a:r>
              <a:rPr lang="en-US" dirty="0" smtClean="0"/>
              <a:t>The stage of p</a:t>
            </a:r>
            <a:r>
              <a:rPr lang="en-KE" dirty="0" smtClean="0"/>
              <a:t>utting </a:t>
            </a:r>
            <a:r>
              <a:rPr lang="en-KE" dirty="0"/>
              <a:t>the structure of the team together. </a:t>
            </a:r>
            <a:endParaRPr lang="en-US" dirty="0" smtClean="0"/>
          </a:p>
          <a:p>
            <a:r>
              <a:rPr lang="en-KE" dirty="0" smtClean="0"/>
              <a:t>Team </a:t>
            </a:r>
            <a:r>
              <a:rPr lang="en-KE" dirty="0"/>
              <a:t>members feel ambiguous, and conflict is avoided at all costs due to the need to be accepted into the group. </a:t>
            </a:r>
            <a:endParaRPr lang="en-US" dirty="0" smtClean="0"/>
          </a:p>
          <a:p>
            <a:r>
              <a:rPr lang="en-KE" dirty="0" smtClean="0"/>
              <a:t>Team </a:t>
            </a:r>
            <a:r>
              <a:rPr lang="en-KE" dirty="0"/>
              <a:t>members look to a group leader for direction and </a:t>
            </a:r>
            <a:r>
              <a:rPr lang="en-KE" dirty="0" smtClean="0"/>
              <a:t>guidance</a:t>
            </a:r>
            <a:endParaRPr lang="en-US" dirty="0"/>
          </a:p>
          <a:p>
            <a:endParaRPr lang="en-US" dirty="0"/>
          </a:p>
        </p:txBody>
      </p:sp>
      <p:pic>
        <p:nvPicPr>
          <p:cNvPr id="3074" name="Picture 2" descr="woman harvesting r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0024" y="3214255"/>
            <a:ext cx="2763832" cy="364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925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6702" y="1"/>
            <a:ext cx="10417098" cy="1690688"/>
          </a:xfrm>
        </p:spPr>
        <p:txBody>
          <a:bodyPr/>
          <a:lstStyle/>
          <a:p>
            <a:r>
              <a:rPr lang="en-KE" b="1" dirty="0" smtClean="0">
                <a:solidFill>
                  <a:srgbClr val="00B050"/>
                </a:solidFill>
              </a:rPr>
              <a:t>Forming</a:t>
            </a:r>
            <a:endParaRPr lang="en-US" dirty="0"/>
          </a:p>
        </p:txBody>
      </p:sp>
      <p:sp>
        <p:nvSpPr>
          <p:cNvPr id="5" name="Content Placeholder 4"/>
          <p:cNvSpPr>
            <a:spLocks noGrp="1"/>
          </p:cNvSpPr>
          <p:nvPr>
            <p:ph sz="half" idx="1"/>
          </p:nvPr>
        </p:nvSpPr>
        <p:spPr>
          <a:xfrm>
            <a:off x="111513" y="1193180"/>
            <a:ext cx="5908288" cy="4983783"/>
          </a:xfrm>
        </p:spPr>
        <p:txBody>
          <a:bodyPr>
            <a:noAutofit/>
          </a:bodyPr>
          <a:lstStyle/>
          <a:p>
            <a:pPr marL="0" lvl="0" indent="0">
              <a:buNone/>
            </a:pPr>
            <a:r>
              <a:rPr lang="en-KE" b="1" dirty="0" smtClean="0"/>
              <a:t>Observable Behaviours </a:t>
            </a:r>
            <a:endParaRPr lang="en-US" b="1" dirty="0" smtClean="0"/>
          </a:p>
          <a:p>
            <a:pPr lvl="0"/>
            <a:r>
              <a:rPr lang="en-KE" dirty="0" smtClean="0"/>
              <a:t>Politeness</a:t>
            </a:r>
            <a:endParaRPr lang="en-US" dirty="0" smtClean="0"/>
          </a:p>
          <a:p>
            <a:pPr lvl="0"/>
            <a:r>
              <a:rPr lang="en-KE" dirty="0" smtClean="0"/>
              <a:t>Tentative joining</a:t>
            </a:r>
            <a:endParaRPr lang="en-US" dirty="0" smtClean="0"/>
          </a:p>
          <a:p>
            <a:pPr lvl="0"/>
            <a:r>
              <a:rPr lang="en-KE" dirty="0" smtClean="0"/>
              <a:t>Orienting with others personally</a:t>
            </a:r>
            <a:endParaRPr lang="en-US" dirty="0" smtClean="0"/>
          </a:p>
          <a:p>
            <a:pPr lvl="0"/>
            <a:r>
              <a:rPr lang="en-KE" dirty="0" smtClean="0"/>
              <a:t>Avoids controversy</a:t>
            </a:r>
            <a:endParaRPr lang="en-US" dirty="0" smtClean="0"/>
          </a:p>
          <a:p>
            <a:pPr lvl="0"/>
            <a:r>
              <a:rPr lang="en-KE" dirty="0" smtClean="0"/>
              <a:t>Cliques may form</a:t>
            </a:r>
            <a:endParaRPr lang="en-US" dirty="0" smtClean="0"/>
          </a:p>
          <a:p>
            <a:pPr lvl="0"/>
            <a:r>
              <a:rPr lang="en-KE" dirty="0" smtClean="0"/>
              <a:t>Need for safety and approval</a:t>
            </a:r>
            <a:endParaRPr lang="en-US" dirty="0" smtClean="0"/>
          </a:p>
          <a:p>
            <a:pPr lvl="0"/>
            <a:r>
              <a:rPr lang="en-KE" dirty="0" smtClean="0"/>
              <a:t>Attempts to define tasks, processes, and </a:t>
            </a:r>
            <a:r>
              <a:rPr lang="en-US" dirty="0" smtClean="0"/>
              <a:t>decision making processes</a:t>
            </a:r>
          </a:p>
          <a:p>
            <a:pPr lvl="0"/>
            <a:r>
              <a:rPr lang="en-KE" dirty="0" smtClean="0"/>
              <a:t>Discussion of problems not relevant to the task</a:t>
            </a:r>
            <a:endParaRPr lang="en-US" dirty="0" smtClean="0"/>
          </a:p>
          <a:p>
            <a:endParaRPr lang="en-US" dirty="0"/>
          </a:p>
        </p:txBody>
      </p:sp>
      <p:sp>
        <p:nvSpPr>
          <p:cNvPr id="6" name="Content Placeholder 5"/>
          <p:cNvSpPr>
            <a:spLocks noGrp="1"/>
          </p:cNvSpPr>
          <p:nvPr>
            <p:ph sz="half" idx="2"/>
          </p:nvPr>
        </p:nvSpPr>
        <p:spPr>
          <a:xfrm>
            <a:off x="6118302" y="1427356"/>
            <a:ext cx="5235498" cy="4749607"/>
          </a:xfrm>
        </p:spPr>
        <p:txBody>
          <a:bodyPr>
            <a:normAutofit/>
          </a:bodyPr>
          <a:lstStyle/>
          <a:p>
            <a:pPr marL="0" lvl="0" indent="0">
              <a:buNone/>
            </a:pPr>
            <a:r>
              <a:rPr lang="en-KE" b="1" dirty="0" smtClean="0"/>
              <a:t>Feelings and Thoughts </a:t>
            </a:r>
            <a:endParaRPr lang="en-US" b="1" dirty="0" smtClean="0"/>
          </a:p>
          <a:p>
            <a:pPr lvl="0"/>
            <a:r>
              <a:rPr lang="en-KE" dirty="0" smtClean="0"/>
              <a:t>Many feel excited, optimistic, and full of anticipation</a:t>
            </a:r>
            <a:endParaRPr lang="en-US" dirty="0" smtClean="0"/>
          </a:p>
          <a:p>
            <a:pPr lvl="0"/>
            <a:r>
              <a:rPr lang="en-KE" dirty="0" smtClean="0"/>
              <a:t>Others may feel suspicious, fearful, and anxious working with others</a:t>
            </a:r>
            <a:endParaRPr lang="en-US" dirty="0" smtClean="0"/>
          </a:p>
          <a:p>
            <a:pPr lvl="0"/>
            <a:r>
              <a:rPr lang="en-US" dirty="0" smtClean="0"/>
              <a:t>Questions like ‘’</a:t>
            </a:r>
            <a:r>
              <a:rPr lang="en-KE" dirty="0" smtClean="0"/>
              <a:t>What is expected of me</a:t>
            </a:r>
            <a:r>
              <a:rPr lang="en-US" dirty="0" smtClean="0"/>
              <a:t>’’</a:t>
            </a:r>
          </a:p>
          <a:p>
            <a:pPr lvl="0"/>
            <a:r>
              <a:rPr lang="en-US" dirty="0" smtClean="0"/>
              <a:t>‘’</a:t>
            </a:r>
            <a:r>
              <a:rPr lang="en-KE" dirty="0" smtClean="0"/>
              <a:t>Why a</a:t>
            </a:r>
            <a:r>
              <a:rPr lang="en-US" dirty="0" smtClean="0"/>
              <a:t>m I</a:t>
            </a:r>
            <a:r>
              <a:rPr lang="en-KE" dirty="0" smtClean="0"/>
              <a:t> here</a:t>
            </a:r>
            <a:r>
              <a:rPr lang="en-US" dirty="0" smtClean="0"/>
              <a:t>’’</a:t>
            </a:r>
          </a:p>
          <a:p>
            <a:pPr lvl="0"/>
            <a:r>
              <a:rPr lang="en-KE" dirty="0" smtClean="0"/>
              <a:t>Uncertainty and Apprehension</a:t>
            </a:r>
            <a:endParaRPr lang="en-US" dirty="0" smtClean="0"/>
          </a:p>
          <a:p>
            <a:endParaRPr lang="en-US" dirty="0"/>
          </a:p>
        </p:txBody>
      </p:sp>
    </p:spTree>
    <p:extLst>
      <p:ext uri="{BB962C8B-B14F-4D97-AF65-F5344CB8AC3E}">
        <p14:creationId xmlns:p14="http://schemas.microsoft.com/office/powerpoint/2010/main" val="242907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873" y="1"/>
            <a:ext cx="11141927" cy="1690688"/>
          </a:xfrm>
        </p:spPr>
        <p:txBody>
          <a:bodyPr/>
          <a:lstStyle/>
          <a:p>
            <a:r>
              <a:rPr lang="en-KE" b="1" dirty="0" smtClean="0">
                <a:solidFill>
                  <a:srgbClr val="00B050"/>
                </a:solidFill>
              </a:rPr>
              <a:t>Forming</a:t>
            </a:r>
            <a:endParaRPr lang="en-US" dirty="0"/>
          </a:p>
        </p:txBody>
      </p:sp>
      <p:sp>
        <p:nvSpPr>
          <p:cNvPr id="5" name="Content Placeholder 4"/>
          <p:cNvSpPr>
            <a:spLocks noGrp="1"/>
          </p:cNvSpPr>
          <p:nvPr>
            <p:ph sz="half" idx="1"/>
          </p:nvPr>
        </p:nvSpPr>
        <p:spPr>
          <a:xfrm>
            <a:off x="89210" y="1360449"/>
            <a:ext cx="5930590" cy="4816514"/>
          </a:xfrm>
        </p:spPr>
        <p:txBody>
          <a:bodyPr>
            <a:noAutofit/>
          </a:bodyPr>
          <a:lstStyle/>
          <a:p>
            <a:pPr marL="0" lvl="0" indent="0">
              <a:buNone/>
            </a:pPr>
            <a:r>
              <a:rPr lang="en-KE" b="1" dirty="0" smtClean="0"/>
              <a:t>Team Needs  </a:t>
            </a:r>
            <a:endParaRPr lang="en-US" b="1" dirty="0" smtClean="0"/>
          </a:p>
          <a:p>
            <a:pPr lvl="0"/>
            <a:r>
              <a:rPr lang="en-KE" dirty="0" smtClean="0"/>
              <a:t>Team mission and vision</a:t>
            </a:r>
            <a:endParaRPr lang="en-US" dirty="0" smtClean="0"/>
          </a:p>
          <a:p>
            <a:pPr lvl="0"/>
            <a:r>
              <a:rPr lang="en-KE" dirty="0" smtClean="0"/>
              <a:t>Establish specific objectives and tasks</a:t>
            </a:r>
            <a:endParaRPr lang="en-US" dirty="0" smtClean="0"/>
          </a:p>
          <a:p>
            <a:pPr lvl="0"/>
            <a:r>
              <a:rPr lang="en-KE" dirty="0" smtClean="0"/>
              <a:t>Identify roles and responsibilities of team members</a:t>
            </a:r>
            <a:endParaRPr lang="en-US" dirty="0" smtClean="0"/>
          </a:p>
          <a:p>
            <a:pPr lvl="0"/>
            <a:r>
              <a:rPr lang="en-KE" dirty="0" smtClean="0"/>
              <a:t>Establish team ground rules</a:t>
            </a:r>
            <a:endParaRPr lang="en-US" dirty="0" smtClean="0"/>
          </a:p>
          <a:p>
            <a:pPr lvl="0"/>
            <a:r>
              <a:rPr lang="en-KE" dirty="0" smtClean="0"/>
              <a:t>Team member expectations</a:t>
            </a:r>
            <a:endParaRPr lang="en-US" dirty="0" smtClean="0"/>
          </a:p>
          <a:p>
            <a:pPr lvl="0"/>
            <a:r>
              <a:rPr lang="en-KE" dirty="0" smtClean="0"/>
              <a:t>Operational guidelines for team</a:t>
            </a:r>
            <a:endParaRPr lang="en-US" dirty="0" smtClean="0"/>
          </a:p>
          <a:p>
            <a:pPr lvl="0"/>
            <a:r>
              <a:rPr lang="en-US" dirty="0" smtClean="0"/>
              <a:t>Run meeting effectively</a:t>
            </a:r>
          </a:p>
          <a:p>
            <a:pPr lvl="0"/>
            <a:r>
              <a:rPr lang="en-US" dirty="0" smtClean="0"/>
              <a:t>Schedule f</a:t>
            </a:r>
            <a:r>
              <a:rPr lang="en-KE" dirty="0" smtClean="0"/>
              <a:t>eedback from project </a:t>
            </a:r>
            <a:r>
              <a:rPr lang="en-US" dirty="0" smtClean="0"/>
              <a:t>leads/leaders</a:t>
            </a:r>
          </a:p>
          <a:p>
            <a:endParaRPr lang="en-US" dirty="0"/>
          </a:p>
        </p:txBody>
      </p:sp>
      <p:sp>
        <p:nvSpPr>
          <p:cNvPr id="6" name="Content Placeholder 5"/>
          <p:cNvSpPr>
            <a:spLocks noGrp="1"/>
          </p:cNvSpPr>
          <p:nvPr>
            <p:ph sz="half" idx="2"/>
          </p:nvPr>
        </p:nvSpPr>
        <p:spPr>
          <a:xfrm>
            <a:off x="6222380" y="1204332"/>
            <a:ext cx="5754030" cy="5653668"/>
          </a:xfrm>
        </p:spPr>
        <p:txBody>
          <a:bodyPr>
            <a:noAutofit/>
          </a:bodyPr>
          <a:lstStyle/>
          <a:p>
            <a:pPr marL="0" lvl="0" indent="0">
              <a:buNone/>
            </a:pPr>
            <a:r>
              <a:rPr lang="en-KE" sz="2600" b="1" dirty="0" smtClean="0"/>
              <a:t>Leadership Required</a:t>
            </a:r>
            <a:r>
              <a:rPr lang="en-US" sz="2600" dirty="0" smtClean="0"/>
              <a:t/>
            </a:r>
            <a:br>
              <a:rPr lang="en-US" sz="2600" dirty="0" smtClean="0"/>
            </a:br>
            <a:r>
              <a:rPr lang="en-KE" sz="2600" b="1" dirty="0" smtClean="0"/>
              <a:t> </a:t>
            </a:r>
            <a:endParaRPr lang="en-US" sz="2600" b="1" dirty="0" smtClean="0"/>
          </a:p>
          <a:p>
            <a:pPr lvl="0"/>
            <a:r>
              <a:rPr lang="en-US" sz="2600" dirty="0" smtClean="0"/>
              <a:t>Provide appropriate guidance</a:t>
            </a:r>
            <a:r>
              <a:rPr lang="en-KE" sz="2600" dirty="0" smtClean="0"/>
              <a:t> &amp; Instruct</a:t>
            </a:r>
            <a:r>
              <a:rPr lang="en-US" sz="2600" dirty="0" smtClean="0"/>
              <a:t>ions </a:t>
            </a:r>
          </a:p>
          <a:p>
            <a:pPr lvl="0"/>
            <a:r>
              <a:rPr lang="en-US" sz="2600" dirty="0" smtClean="0"/>
              <a:t>P</a:t>
            </a:r>
            <a:r>
              <a:rPr lang="en-KE" sz="2600" dirty="0" smtClean="0"/>
              <a:t>rovide structure and task direction</a:t>
            </a:r>
            <a:endParaRPr lang="en-US" sz="2600" dirty="0" smtClean="0"/>
          </a:p>
          <a:p>
            <a:pPr lvl="0"/>
            <a:r>
              <a:rPr lang="en-KE" sz="2600" dirty="0" smtClean="0"/>
              <a:t>Allow for get-acquainted time</a:t>
            </a:r>
            <a:endParaRPr lang="en-US" sz="2600" dirty="0" smtClean="0"/>
          </a:p>
          <a:p>
            <a:pPr lvl="0"/>
            <a:r>
              <a:rPr lang="en-KE" sz="2600" dirty="0" smtClean="0"/>
              <a:t>Create an atmosphere of confidence and optimism</a:t>
            </a:r>
            <a:endParaRPr lang="en-US" sz="2600" dirty="0" smtClean="0"/>
          </a:p>
          <a:p>
            <a:pPr lvl="0"/>
            <a:r>
              <a:rPr lang="en-KE" sz="2600" dirty="0" smtClean="0"/>
              <a:t>Active involvement</a:t>
            </a:r>
            <a:endParaRPr lang="en-US" sz="2600" dirty="0" smtClean="0"/>
          </a:p>
          <a:p>
            <a:pPr lvl="0"/>
            <a:r>
              <a:rPr lang="en-KE" sz="2600" dirty="0" smtClean="0"/>
              <a:t>Team members believe an appointed leader necessary to make decisions</a:t>
            </a:r>
            <a:endParaRPr lang="en-US" sz="2600" dirty="0" smtClean="0"/>
          </a:p>
          <a:p>
            <a:pPr lvl="0"/>
            <a:r>
              <a:rPr lang="en-KE" sz="2600" dirty="0" smtClean="0"/>
              <a:t>One-way communication from leader to team-members</a:t>
            </a:r>
            <a:endParaRPr lang="en-US" sz="2600" dirty="0" smtClean="0"/>
          </a:p>
          <a:p>
            <a:endParaRPr lang="en-US" sz="2600" dirty="0"/>
          </a:p>
        </p:txBody>
      </p:sp>
    </p:spTree>
    <p:extLst>
      <p:ext uri="{BB962C8B-B14F-4D97-AF65-F5344CB8AC3E}">
        <p14:creationId xmlns:p14="http://schemas.microsoft.com/office/powerpoint/2010/main" val="139698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7716" y="1048216"/>
            <a:ext cx="9140283" cy="2461748"/>
          </a:xfrm>
        </p:spPr>
        <p:txBody>
          <a:bodyPr/>
          <a:lstStyle/>
          <a:p>
            <a:r>
              <a:rPr lang="en-US" b="1" dirty="0" smtClean="0">
                <a:solidFill>
                  <a:srgbClr val="00B050"/>
                </a:solidFill>
              </a:rPr>
              <a:t>STORMING</a:t>
            </a:r>
            <a:endParaRPr lang="en-US" b="1" dirty="0">
              <a:solidFill>
                <a:srgbClr val="00B050"/>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01475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1560</Words>
  <Application>Microsoft Office PowerPoint</Application>
  <PresentationFormat>Widescreen</PresentationFormat>
  <Paragraphs>300</Paragraphs>
  <Slides>34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Symbol</vt:lpstr>
      <vt:lpstr>Times New Roman</vt:lpstr>
      <vt:lpstr>Office Theme</vt:lpstr>
      <vt:lpstr>Training of Trainers for OASIS Group performance</vt:lpstr>
      <vt:lpstr>Overview of Module on Group performance</vt:lpstr>
      <vt:lpstr>Stages of Team Development</vt:lpstr>
      <vt:lpstr>Stages of team Development </vt:lpstr>
      <vt:lpstr>FORMING</vt:lpstr>
      <vt:lpstr>Forming </vt:lpstr>
      <vt:lpstr>Forming</vt:lpstr>
      <vt:lpstr>Forming</vt:lpstr>
      <vt:lpstr>STORMING</vt:lpstr>
      <vt:lpstr> </vt:lpstr>
      <vt:lpstr>Storming</vt:lpstr>
      <vt:lpstr>Storming</vt:lpstr>
      <vt:lpstr> To progress…</vt:lpstr>
      <vt:lpstr>The 5 Levels of Listening </vt:lpstr>
      <vt:lpstr>Definition of Conflict</vt:lpstr>
      <vt:lpstr>Levels of Conflict</vt:lpstr>
      <vt:lpstr> Conflict Management Strategies (Thomas Kilman)</vt:lpstr>
      <vt:lpstr>PowerPoint Presentation</vt:lpstr>
      <vt:lpstr>NORMING</vt:lpstr>
      <vt:lpstr>Norming </vt:lpstr>
      <vt:lpstr>Norming</vt:lpstr>
      <vt:lpstr>Norming</vt:lpstr>
      <vt:lpstr>Task function and drawbacks at this stage</vt:lpstr>
      <vt:lpstr>PERFORMING</vt:lpstr>
      <vt:lpstr>Performing</vt:lpstr>
      <vt:lpstr>Performing</vt:lpstr>
      <vt:lpstr>Performing</vt:lpstr>
      <vt:lpstr>The Performing stage…</vt:lpstr>
      <vt:lpstr>ADJOURNING</vt:lpstr>
      <vt:lpstr>Adjourning </vt:lpstr>
      <vt:lpstr>Adjourning</vt:lpstr>
      <vt:lpstr>Adjourning</vt:lpstr>
      <vt:lpstr>The final stage, adjourning…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63</cp:revision>
  <dcterms:created xsi:type="dcterms:W3CDTF">2024-07-16T07:36:34Z</dcterms:created>
  <dcterms:modified xsi:type="dcterms:W3CDTF">2024-07-16T16:44:04Z</dcterms:modified>
</cp:coreProperties>
</file>